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8" r:id="rId2"/>
    <p:sldId id="300" r:id="rId3"/>
    <p:sldId id="294" r:id="rId4"/>
    <p:sldId id="295" r:id="rId5"/>
    <p:sldId id="296" r:id="rId6"/>
    <p:sldId id="280" r:id="rId7"/>
    <p:sldId id="297" r:id="rId8"/>
    <p:sldId id="313" r:id="rId9"/>
    <p:sldId id="308" r:id="rId10"/>
    <p:sldId id="309" r:id="rId11"/>
    <p:sldId id="310" r:id="rId12"/>
    <p:sldId id="311" r:id="rId13"/>
    <p:sldId id="290" r:id="rId14"/>
    <p:sldId id="289" r:id="rId15"/>
    <p:sldId id="302" r:id="rId16"/>
    <p:sldId id="301" r:id="rId17"/>
    <p:sldId id="304" r:id="rId18"/>
    <p:sldId id="305" r:id="rId19"/>
    <p:sldId id="306" r:id="rId20"/>
    <p:sldId id="307" r:id="rId21"/>
    <p:sldId id="287" r:id="rId22"/>
    <p:sldId id="256" r:id="rId23"/>
    <p:sldId id="263" r:id="rId24"/>
    <p:sldId id="292" r:id="rId25"/>
    <p:sldId id="258" r:id="rId26"/>
    <p:sldId id="259" r:id="rId27"/>
    <p:sldId id="261" r:id="rId28"/>
    <p:sldId id="264" r:id="rId29"/>
    <p:sldId id="293" r:id="rId30"/>
    <p:sldId id="312" r:id="rId31"/>
    <p:sldId id="265" r:id="rId32"/>
    <p:sldId id="266" r:id="rId33"/>
    <p:sldId id="267" r:id="rId34"/>
    <p:sldId id="268" r:id="rId35"/>
    <p:sldId id="269" r:id="rId36"/>
    <p:sldId id="303" r:id="rId37"/>
    <p:sldId id="275"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Guillermo Zapata Zapata" initials="JGZZ" lastIdx="2" clrIdx="0">
    <p:extLst>
      <p:ext uri="{19B8F6BF-5375-455C-9EA6-DF929625EA0E}">
        <p15:presenceInfo xmlns:p15="http://schemas.microsoft.com/office/powerpoint/2012/main" userId="49e20b707105c15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72CFED5-013E-4D60-BCF9-C5DC683F260B}" type="datetimeFigureOut">
              <a:rPr lang="es-419" smtClean="0"/>
              <a:t>28/1/2026</a:t>
            </a:fld>
            <a:endParaRPr lang="es-419"/>
          </a:p>
        </p:txBody>
      </p:sp>
      <p:sp>
        <p:nvSpPr>
          <p:cNvPr id="5" name="Footer Placeholder 4"/>
          <p:cNvSpPr>
            <a:spLocks noGrp="1"/>
          </p:cNvSpPr>
          <p:nvPr>
            <p:ph type="ftr" sz="quarter" idx="11"/>
          </p:nvPr>
        </p:nvSpPr>
        <p:spPr>
          <a:xfrm>
            <a:off x="2416500" y="329307"/>
            <a:ext cx="4973915" cy="309201"/>
          </a:xfrm>
        </p:spPr>
        <p:txBody>
          <a:bodyPr/>
          <a:lstStyle/>
          <a:p>
            <a:endParaRPr lang="es-419"/>
          </a:p>
        </p:txBody>
      </p:sp>
      <p:sp>
        <p:nvSpPr>
          <p:cNvPr id="6" name="Slide Number Placeholder 5"/>
          <p:cNvSpPr>
            <a:spLocks noGrp="1"/>
          </p:cNvSpPr>
          <p:nvPr>
            <p:ph type="sldNum" sz="quarter" idx="12"/>
          </p:nvPr>
        </p:nvSpPr>
        <p:spPr>
          <a:xfrm>
            <a:off x="1437664" y="798973"/>
            <a:ext cx="811019" cy="503578"/>
          </a:xfrm>
        </p:spPr>
        <p:txBody>
          <a:bodyPr/>
          <a:lstStyle/>
          <a:p>
            <a:fld id="{2B5B2E94-00DE-478D-B1CB-0ECF3A64394C}" type="slidenum">
              <a:rPr lang="es-419" smtClean="0"/>
              <a:t>‹Nº›</a:t>
            </a:fld>
            <a:endParaRPr lang="es-419"/>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5100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2CFED5-013E-4D60-BCF9-C5DC683F260B}" type="datetimeFigureOut">
              <a:rPr lang="es-419" smtClean="0"/>
              <a:t>28/1/2026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2B5B2E94-00DE-478D-B1CB-0ECF3A64394C}" type="slidenum">
              <a:rPr lang="es-419" smtClean="0"/>
              <a:t>‹Nº›</a:t>
            </a:fld>
            <a:endParaRPr lang="es-419"/>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06119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72CFED5-013E-4D60-BCF9-C5DC683F260B}" type="datetimeFigureOut">
              <a:rPr lang="es-419" smtClean="0"/>
              <a:t>28/1/2026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2B5B2E94-00DE-478D-B1CB-0ECF3A64394C}" type="slidenum">
              <a:rPr lang="es-419" smtClean="0"/>
              <a:t>‹Nº›</a:t>
            </a:fld>
            <a:endParaRPr lang="es-419"/>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9622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72CFED5-013E-4D60-BCF9-C5DC683F260B}" type="datetimeFigureOut">
              <a:rPr lang="es-419" smtClean="0"/>
              <a:t>28/1/2026</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2B5B2E94-00DE-478D-B1CB-0ECF3A64394C}" type="slidenum">
              <a:rPr lang="es-419" smtClean="0"/>
              <a:t>‹Nº›</a:t>
            </a:fld>
            <a:endParaRPr lang="es-419"/>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9241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72CFED5-013E-4D60-BCF9-C5DC683F260B}" type="datetimeFigureOut">
              <a:rPr lang="es-419" smtClean="0"/>
              <a:t>28/1/2026</a:t>
            </a:fld>
            <a:endParaRPr lang="es-419"/>
          </a:p>
        </p:txBody>
      </p:sp>
      <p:sp>
        <p:nvSpPr>
          <p:cNvPr id="8" name="Footer Placeholder 7"/>
          <p:cNvSpPr>
            <a:spLocks noGrp="1"/>
          </p:cNvSpPr>
          <p:nvPr>
            <p:ph type="ftr" sz="quarter" idx="11"/>
          </p:nvPr>
        </p:nvSpPr>
        <p:spPr/>
        <p:txBody>
          <a:bodyPr/>
          <a:lstStyle/>
          <a:p>
            <a:endParaRPr lang="es-419"/>
          </a:p>
        </p:txBody>
      </p:sp>
      <p:sp>
        <p:nvSpPr>
          <p:cNvPr id="9" name="Slide Number Placeholder 8"/>
          <p:cNvSpPr>
            <a:spLocks noGrp="1"/>
          </p:cNvSpPr>
          <p:nvPr>
            <p:ph type="sldNum" sz="quarter" idx="12"/>
          </p:nvPr>
        </p:nvSpPr>
        <p:spPr/>
        <p:txBody>
          <a:bodyPr/>
          <a:lstStyle/>
          <a:p>
            <a:fld id="{2B5B2E94-00DE-478D-B1CB-0ECF3A64394C}" type="slidenum">
              <a:rPr lang="es-419" smtClean="0"/>
              <a:t>‹Nº›</a:t>
            </a:fld>
            <a:endParaRPr lang="es-419"/>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81341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72CFED5-013E-4D60-BCF9-C5DC683F260B}" type="datetimeFigureOut">
              <a:rPr lang="es-419" smtClean="0"/>
              <a:t>28/1/2026</a:t>
            </a:fld>
            <a:endParaRPr lang="es-419"/>
          </a:p>
        </p:txBody>
      </p:sp>
      <p:sp>
        <p:nvSpPr>
          <p:cNvPr id="4" name="Footer Placeholder 3"/>
          <p:cNvSpPr>
            <a:spLocks noGrp="1"/>
          </p:cNvSpPr>
          <p:nvPr>
            <p:ph type="ftr" sz="quarter" idx="11"/>
          </p:nvPr>
        </p:nvSpPr>
        <p:spPr/>
        <p:txBody>
          <a:bodyPr/>
          <a:lstStyle/>
          <a:p>
            <a:endParaRPr lang="es-419"/>
          </a:p>
        </p:txBody>
      </p:sp>
      <p:sp>
        <p:nvSpPr>
          <p:cNvPr id="5" name="Slide Number Placeholder 4"/>
          <p:cNvSpPr>
            <a:spLocks noGrp="1"/>
          </p:cNvSpPr>
          <p:nvPr>
            <p:ph type="sldNum" sz="quarter" idx="12"/>
          </p:nvPr>
        </p:nvSpPr>
        <p:spPr/>
        <p:txBody>
          <a:bodyPr/>
          <a:lstStyle/>
          <a:p>
            <a:fld id="{2B5B2E94-00DE-478D-B1CB-0ECF3A64394C}" type="slidenum">
              <a:rPr lang="es-419" smtClean="0"/>
              <a:t>‹Nº›</a:t>
            </a:fld>
            <a:endParaRPr lang="es-419"/>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9227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CFED5-013E-4D60-BCF9-C5DC683F260B}" type="datetimeFigureOut">
              <a:rPr lang="es-419" smtClean="0"/>
              <a:t>28/1/2026</a:t>
            </a:fld>
            <a:endParaRPr lang="es-419"/>
          </a:p>
        </p:txBody>
      </p:sp>
      <p:sp>
        <p:nvSpPr>
          <p:cNvPr id="3" name="Footer Placeholder 2"/>
          <p:cNvSpPr>
            <a:spLocks noGrp="1"/>
          </p:cNvSpPr>
          <p:nvPr>
            <p:ph type="ftr" sz="quarter" idx="11"/>
          </p:nvPr>
        </p:nvSpPr>
        <p:spPr/>
        <p:txBody>
          <a:bodyPr/>
          <a:lstStyle/>
          <a:p>
            <a:endParaRPr lang="es-419"/>
          </a:p>
        </p:txBody>
      </p:sp>
      <p:sp>
        <p:nvSpPr>
          <p:cNvPr id="4" name="Slide Number Placeholder 3"/>
          <p:cNvSpPr>
            <a:spLocks noGrp="1"/>
          </p:cNvSpPr>
          <p:nvPr>
            <p:ph type="sldNum" sz="quarter" idx="12"/>
          </p:nvPr>
        </p:nvSpPr>
        <p:spPr/>
        <p:txBody>
          <a:bodyPr/>
          <a:lstStyle/>
          <a:p>
            <a:fld id="{2B5B2E94-00DE-478D-B1CB-0ECF3A64394C}" type="slidenum">
              <a:rPr lang="es-419" smtClean="0"/>
              <a:t>‹Nº›</a:t>
            </a:fld>
            <a:endParaRPr lang="es-419"/>
          </a:p>
        </p:txBody>
      </p:sp>
    </p:spTree>
    <p:extLst>
      <p:ext uri="{BB962C8B-B14F-4D97-AF65-F5344CB8AC3E}">
        <p14:creationId xmlns:p14="http://schemas.microsoft.com/office/powerpoint/2010/main" val="1733416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72CFED5-013E-4D60-BCF9-C5DC683F260B}" type="datetimeFigureOut">
              <a:rPr lang="es-419" smtClean="0"/>
              <a:t>28/1/2026</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2B5B2E94-00DE-478D-B1CB-0ECF3A64394C}" type="slidenum">
              <a:rPr lang="es-419" smtClean="0"/>
              <a:t>‹Nº›</a:t>
            </a:fld>
            <a:endParaRPr lang="es-419"/>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274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72CFED5-013E-4D60-BCF9-C5DC683F260B}" type="datetimeFigureOut">
              <a:rPr lang="es-419" smtClean="0"/>
              <a:t>28/1/2026</a:t>
            </a:fld>
            <a:endParaRPr lang="es-419"/>
          </a:p>
        </p:txBody>
      </p:sp>
      <p:sp>
        <p:nvSpPr>
          <p:cNvPr id="6" name="Footer Placeholder 5"/>
          <p:cNvSpPr>
            <a:spLocks noGrp="1"/>
          </p:cNvSpPr>
          <p:nvPr>
            <p:ph type="ftr" sz="quarter" idx="11"/>
          </p:nvPr>
        </p:nvSpPr>
        <p:spPr>
          <a:xfrm>
            <a:off x="1447382" y="318640"/>
            <a:ext cx="5541004" cy="320931"/>
          </a:xfrm>
        </p:spPr>
        <p:txBody>
          <a:bodyPr/>
          <a:lstStyle/>
          <a:p>
            <a:endParaRPr lang="es-419"/>
          </a:p>
        </p:txBody>
      </p:sp>
      <p:sp>
        <p:nvSpPr>
          <p:cNvPr id="7" name="Slide Number Placeholder 6"/>
          <p:cNvSpPr>
            <a:spLocks noGrp="1"/>
          </p:cNvSpPr>
          <p:nvPr>
            <p:ph type="sldNum" sz="quarter" idx="12"/>
          </p:nvPr>
        </p:nvSpPr>
        <p:spPr/>
        <p:txBody>
          <a:bodyPr/>
          <a:lstStyle/>
          <a:p>
            <a:fld id="{2B5B2E94-00DE-478D-B1CB-0ECF3A64394C}" type="slidenum">
              <a:rPr lang="es-419" smtClean="0"/>
              <a:t>‹Nº›</a:t>
            </a:fld>
            <a:endParaRPr lang="es-419"/>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969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2CFED5-013E-4D60-BCF9-C5DC683F260B}" type="datetimeFigureOut">
              <a:rPr lang="es-419" smtClean="0"/>
              <a:t>28/1/2026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2B5B2E94-00DE-478D-B1CB-0ECF3A64394C}" type="slidenum">
              <a:rPr lang="es-419" smtClean="0"/>
              <a:t>‹Nº›</a:t>
            </a:fld>
            <a:endParaRPr lang="es-419"/>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4968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2CFED5-013E-4D60-BCF9-C5DC683F260B}" type="datetimeFigureOut">
              <a:rPr lang="es-419" smtClean="0"/>
              <a:t>28/1/2026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2B5B2E94-00DE-478D-B1CB-0ECF3A64394C}" type="slidenum">
              <a:rPr lang="es-419" smtClean="0"/>
              <a:t>‹Nº›</a:t>
            </a:fld>
            <a:endParaRPr lang="es-419"/>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3895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72CFED5-013E-4D60-BCF9-C5DC683F260B}" type="datetimeFigureOut">
              <a:rPr lang="es-419" smtClean="0"/>
              <a:t>28/1/2026</a:t>
            </a:fld>
            <a:endParaRPr lang="es-419"/>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419"/>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B5B2E94-00DE-478D-B1CB-0ECF3A64394C}" type="slidenum">
              <a:rPr lang="es-419" smtClean="0"/>
              <a:t>‹Nº›</a:t>
            </a:fld>
            <a:endParaRPr lang="es-419"/>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070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8BDC213-168C-92D8-F0AC-2A6AE877AE3E}"/>
              </a:ext>
            </a:extLst>
          </p:cNvPr>
          <p:cNvSpPr txBox="1"/>
          <p:nvPr/>
        </p:nvSpPr>
        <p:spPr>
          <a:xfrm>
            <a:off x="1049020" y="349314"/>
            <a:ext cx="6101080" cy="2390013"/>
          </a:xfrm>
          <a:prstGeom prst="rect">
            <a:avLst/>
          </a:prstGeom>
          <a:noFill/>
        </p:spPr>
        <p:txBody>
          <a:bodyPr wrap="square">
            <a:spAutoFit/>
          </a:bodyPr>
          <a:lstStyle/>
          <a:p>
            <a:pPr algn="ctr">
              <a:lnSpc>
                <a:spcPct val="107000"/>
              </a:lnSpc>
              <a:spcAft>
                <a:spcPts val="800"/>
              </a:spcAft>
              <a:buNone/>
            </a:pPr>
            <a:r>
              <a:rPr lang="es-CO" sz="2000" b="1" dirty="0">
                <a:effectLst/>
                <a:latin typeface="Calibri" panose="020F0502020204030204" pitchFamily="34" charset="0"/>
                <a:ea typeface="Calibri" panose="020F0502020204030204" pitchFamily="34" charset="0"/>
                <a:cs typeface="Times New Roman" panose="02020603050405020304" pitchFamily="18" charset="0"/>
              </a:rPr>
              <a:t>Asamblea General Ordinaria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CO" sz="1800" dirty="0">
                <a:effectLst/>
                <a:latin typeface="Calibri" panose="020F0502020204030204" pitchFamily="34" charset="0"/>
                <a:ea typeface="Calibri" panose="020F0502020204030204" pitchFamily="34" charset="0"/>
                <a:cs typeface="Times New Roman" panose="02020603050405020304" pitchFamily="18" charset="0"/>
              </a:rPr>
              <a:t>La Junta Directiva de la Asociación de Usuarios del Acueducto Vereda San Isidro cita a Asamblea Ordinaria.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CO" sz="1800" b="1" dirty="0">
                <a:effectLst/>
                <a:latin typeface="Calibri" panose="020F0502020204030204" pitchFamily="34" charset="0"/>
                <a:ea typeface="Calibri" panose="020F0502020204030204" pitchFamily="34" charset="0"/>
                <a:cs typeface="Times New Roman" panose="02020603050405020304" pitchFamily="18" charset="0"/>
              </a:rPr>
              <a:t>Fecha: 31 de enero del año 2026</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CO" sz="1800" b="1" dirty="0">
                <a:effectLst/>
                <a:latin typeface="Calibri" panose="020F0502020204030204" pitchFamily="34" charset="0"/>
                <a:ea typeface="Calibri" panose="020F0502020204030204" pitchFamily="34" charset="0"/>
                <a:cs typeface="Times New Roman" panose="02020603050405020304" pitchFamily="18" charset="0"/>
              </a:rPr>
              <a:t>Hora: 2:00 pm</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None/>
            </a:pPr>
            <a:r>
              <a:rPr lang="es-CO" sz="1800" b="1" dirty="0">
                <a:effectLst/>
                <a:latin typeface="Calibri" panose="020F0502020204030204" pitchFamily="34" charset="0"/>
                <a:ea typeface="Calibri" panose="020F0502020204030204" pitchFamily="34" charset="0"/>
                <a:cs typeface="Times New Roman" panose="02020603050405020304" pitchFamily="18" charset="0"/>
              </a:rPr>
              <a:t>Lugar: escuela San Isidro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CCFC346E-A8B6-87BA-C78C-F0BC9DED5305}"/>
              </a:ext>
            </a:extLst>
          </p:cNvPr>
          <p:cNvSpPr txBox="1"/>
          <p:nvPr/>
        </p:nvSpPr>
        <p:spPr>
          <a:xfrm>
            <a:off x="5224780" y="3174233"/>
            <a:ext cx="6101080" cy="2450094"/>
          </a:xfrm>
          <a:prstGeom prst="rect">
            <a:avLst/>
          </a:prstGeom>
          <a:noFill/>
        </p:spPr>
        <p:txBody>
          <a:bodyPr wrap="square">
            <a:spAutoFit/>
          </a:bodyPr>
          <a:lstStyle/>
          <a:p>
            <a:pPr marL="457200" algn="just">
              <a:lnSpc>
                <a:spcPct val="107000"/>
              </a:lnSpc>
              <a:buNone/>
            </a:pPr>
            <a:r>
              <a:rPr lang="es-CO" sz="1800" b="1" dirty="0">
                <a:effectLst/>
                <a:latin typeface="Calibri" panose="020F0502020204030204" pitchFamily="34" charset="0"/>
                <a:ea typeface="Calibri" panose="020F0502020204030204" pitchFamily="34" charset="0"/>
                <a:cs typeface="Calibri" panose="020F0502020204030204" pitchFamily="34" charset="0"/>
              </a:rPr>
              <a:t>NOTA: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es-CO" sz="1800" b="1" dirty="0">
                <a:effectLst/>
                <a:latin typeface="Calibri" panose="020F0502020204030204" pitchFamily="34" charset="0"/>
                <a:ea typeface="Calibri" panose="020F0502020204030204" pitchFamily="34" charset="0"/>
                <a:cs typeface="Calibri" panose="020F0502020204030204" pitchFamily="34" charset="0"/>
              </a:rPr>
              <a:t>La no asistencia dará lugar a una sanción de medio salario mínimo diario legal vigente.</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es-CO" sz="1800" b="1" dirty="0">
                <a:effectLst/>
                <a:latin typeface="Calibri" panose="020F0502020204030204" pitchFamily="34" charset="0"/>
                <a:ea typeface="Calibri" panose="020F0502020204030204" pitchFamily="34" charset="0"/>
                <a:cs typeface="Calibri" panose="020F0502020204030204" pitchFamily="34" charset="0"/>
              </a:rPr>
              <a:t>Favor portar el carnet de suscriptor y autorización de representación diligenciada y firmada por el suscriptor.</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startAt="3"/>
            </a:pPr>
            <a:r>
              <a:rPr lang="es-CO" sz="1800" b="1" dirty="0">
                <a:effectLst/>
                <a:latin typeface="Calibri" panose="020F0502020204030204" pitchFamily="34" charset="0"/>
                <a:ea typeface="Calibri" panose="020F0502020204030204" pitchFamily="34" charset="0"/>
                <a:cs typeface="Calibri" panose="020F0502020204030204" pitchFamily="34" charset="0"/>
              </a:rPr>
              <a:t>Ninguna persona podrá representar más de dos (2) asociados de la asociación, según articulo  veinticuatro (24) de los estatutos.</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7394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9C4A6-793D-46F1-C8E5-CB8B7757E7C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534B216-D73E-47F9-0E11-9C12EF0FD3E2}"/>
              </a:ext>
            </a:extLst>
          </p:cNvPr>
          <p:cNvSpPr txBox="1"/>
          <p:nvPr/>
        </p:nvSpPr>
        <p:spPr>
          <a:xfrm>
            <a:off x="426720" y="335280"/>
            <a:ext cx="11236960" cy="5683351"/>
          </a:xfrm>
          <a:prstGeom prst="rect">
            <a:avLst/>
          </a:prstGeom>
          <a:noFill/>
        </p:spPr>
        <p:txBody>
          <a:bodyPr wrap="square">
            <a:spAutoFit/>
          </a:bodyPr>
          <a:lstStyle/>
          <a:p>
            <a:pPr algn="just">
              <a:lnSpc>
                <a:spcPct val="150000"/>
              </a:lnSpc>
              <a:spcAft>
                <a:spcPts val="800"/>
              </a:spcAft>
              <a:buNone/>
            </a:pPr>
            <a:r>
              <a:rPr lang="es-CO" sz="2000" b="1" dirty="0">
                <a:effectLst/>
                <a:latin typeface="Calibri" panose="020F0502020204030204" pitchFamily="34" charset="0"/>
                <a:ea typeface="Calibri" panose="020F0502020204030204" pitchFamily="34" charset="0"/>
                <a:cs typeface="Times New Roman" panose="02020603050405020304" pitchFamily="18" charset="0"/>
              </a:rPr>
              <a:t>Tema u Orden del día </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Verificación del Quórum.</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Instalación de la Asamblea a cargo del Presidente de la Junta Directiva y acto protocolario.</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Informe de comisión de aprobación del Acta de la Asamblea del año 2025 realizada el día 15 de febrero del año 2025</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Nombramiento de la comisión para la redacción y aprobación de la presente acta.</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Nombramiento de Presidente y Secretaria de la Asamblea.</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Informe de Gestión correspondiente al periodo 2025</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Informe de los Estados Financieros a diciembre 31 del 2025.</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Nombramiento de la Junta Directiva, </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Nombramiento de Fiscal Principal y Suplente.</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tabLst>
                <a:tab pos="655320" algn="l"/>
              </a:tabLst>
            </a:pPr>
            <a:r>
              <a:rPr lang="es-CO" sz="2000" dirty="0">
                <a:effectLst/>
                <a:latin typeface="Calibri" panose="020F0502020204030204" pitchFamily="34" charset="0"/>
                <a:ea typeface="Calibri" panose="020F0502020204030204" pitchFamily="34" charset="0"/>
                <a:cs typeface="Calibri" panose="020F0502020204030204" pitchFamily="34" charset="0"/>
              </a:rPr>
              <a:t>Proposiciones y temas Varios.</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9416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F1D35BB-4DEB-6F10-4CBA-0AD3C76BA749}"/>
              </a:ext>
            </a:extLst>
          </p:cNvPr>
          <p:cNvSpPr txBox="1"/>
          <p:nvPr/>
        </p:nvSpPr>
        <p:spPr>
          <a:xfrm>
            <a:off x="223520" y="0"/>
            <a:ext cx="11724640" cy="9218293"/>
          </a:xfrm>
          <a:prstGeom prst="rect">
            <a:avLst/>
          </a:prstGeom>
          <a:noFill/>
        </p:spPr>
        <p:txBody>
          <a:bodyPr wrap="square">
            <a:spAutoFit/>
          </a:bodyPr>
          <a:lstStyle/>
          <a:p>
            <a:pPr marL="342900" lvl="0" indent="-342900" algn="ctr">
              <a:lnSpc>
                <a:spcPct val="107000"/>
              </a:lnSpc>
              <a:buFont typeface="+mj-lt"/>
              <a:buAutoNum type="arabicPeriod"/>
            </a:pPr>
            <a:r>
              <a:rPr lang="es-ES" sz="1800" b="1" dirty="0">
                <a:effectLst/>
                <a:latin typeface="Calibri" panose="020F0502020204030204" pitchFamily="34" charset="0"/>
                <a:ea typeface="Calibri" panose="020F0502020204030204" pitchFamily="34" charset="0"/>
                <a:cs typeface="Arial" panose="020B0604020202020204" pitchFamily="34" charset="0"/>
              </a:rPr>
              <a:t>INTRODUCCIÓN</a:t>
            </a:r>
            <a:endParaRPr lang="es-CO" sz="1200" b="1"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buNone/>
            </a:pPr>
            <a:r>
              <a:rPr lang="es-ES" sz="1800" dirty="0">
                <a:effectLst/>
                <a:latin typeface="Calibri" panose="020F0502020204030204" pitchFamily="34" charset="0"/>
                <a:ea typeface="Calibri" panose="020F0502020204030204" pitchFamily="34" charset="0"/>
                <a:cs typeface="Arial" panose="020B0604020202020204" pitchFamily="34" charset="0"/>
              </a:rPr>
              <a:t> </a:t>
            </a:r>
            <a:endParaRPr lang="es-CO"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es-ES" sz="2800" dirty="0">
                <a:effectLst/>
                <a:latin typeface="Calibri" panose="020F0502020204030204" pitchFamily="34" charset="0"/>
                <a:ea typeface="Calibri" panose="020F0502020204030204" pitchFamily="34" charset="0"/>
                <a:cs typeface="Arial" panose="020B0604020202020204" pitchFamily="34" charset="0"/>
              </a:rPr>
              <a:t>Un cordial saludo a toda la comunidad de la Asociación de usuarios del acueducto de la vereda San Isidro. El acueducto de la vereda San Isidro durante el año 2025 tuvo un crecimiento de nuevos usuarios que han contribuido al desarrollo del mismo, prestando así un servicio a todos nuestros usuarios. </a:t>
            </a:r>
            <a:endParaRPr lang="es-CO" sz="2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es-ES" sz="2800" dirty="0">
                <a:effectLst/>
                <a:latin typeface="Calibri" panose="020F0502020204030204" pitchFamily="34" charset="0"/>
                <a:ea typeface="Calibri" panose="020F0502020204030204" pitchFamily="34" charset="0"/>
                <a:cs typeface="Arial" panose="020B0604020202020204" pitchFamily="34" charset="0"/>
              </a:rPr>
              <a:t>El acueducto durante el año 2025 tuvo una ampliación en sus redes con 29 nuevos suscriptores que aportaron un valor $ 95.675.000, sus redes llegan hasta las veredas el Sango parte alta, Salado parte baja y Batea Seca. La gestión se logro gracias a un trabajo en equipo de la Junta Directiva, la parte operativa y el apoyo de la comunidad en general. Nuestro compromiso será siempre a la buena marcha de nuestro acueducto y que sus resultados beneficien a toda la comunidad.</a:t>
            </a:r>
          </a:p>
          <a:p>
            <a:pPr>
              <a:lnSpc>
                <a:spcPct val="107000"/>
              </a:lnSpc>
              <a:spcAft>
                <a:spcPts val="800"/>
              </a:spcAft>
              <a:buNone/>
            </a:pPr>
            <a:endParaRPr lang="es-ES" sz="2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ES"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s-CO"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42566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4F9ABF-9A21-8807-5D19-E3BC3650D451}"/>
              </a:ext>
            </a:extLst>
          </p:cNvPr>
          <p:cNvSpPr txBox="1"/>
          <p:nvPr/>
        </p:nvSpPr>
        <p:spPr>
          <a:xfrm>
            <a:off x="345440" y="680720"/>
            <a:ext cx="11257280" cy="4540025"/>
          </a:xfrm>
          <a:prstGeom prst="rect">
            <a:avLst/>
          </a:prstGeom>
          <a:noFill/>
        </p:spPr>
        <p:txBody>
          <a:bodyPr wrap="square">
            <a:spAutoFit/>
          </a:bodyPr>
          <a:lstStyle/>
          <a:p>
            <a:pPr>
              <a:lnSpc>
                <a:spcPct val="107000"/>
              </a:lnSpc>
              <a:spcAft>
                <a:spcPts val="800"/>
              </a:spcAft>
              <a:buNone/>
            </a:pPr>
            <a:r>
              <a:rPr lang="es-ES" sz="4000" dirty="0">
                <a:effectLst/>
                <a:latin typeface="Calibri" panose="020F0502020204030204" pitchFamily="34" charset="0"/>
                <a:ea typeface="Calibri" panose="020F0502020204030204" pitchFamily="34" charset="0"/>
                <a:cs typeface="Arial" panose="020B0604020202020204" pitchFamily="34" charset="0"/>
              </a:rPr>
              <a:t> 2. INFORME DE GESTIÓN</a:t>
            </a:r>
            <a:endParaRPr lang="es-CO" sz="40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es-ES" sz="4000" dirty="0">
                <a:effectLst/>
                <a:latin typeface="Calibri" panose="020F0502020204030204" pitchFamily="34" charset="0"/>
                <a:ea typeface="Calibri" panose="020F0502020204030204" pitchFamily="34" charset="0"/>
                <a:cs typeface="Arial" panose="020B0604020202020204" pitchFamily="34" charset="0"/>
              </a:rPr>
              <a:t> </a:t>
            </a:r>
            <a:endParaRPr lang="es-CO" sz="40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es-ES" sz="4000" dirty="0">
                <a:effectLst/>
                <a:latin typeface="Calibri" panose="020F0502020204030204" pitchFamily="34" charset="0"/>
                <a:ea typeface="Calibri" panose="020F0502020204030204" pitchFamily="34" charset="0"/>
                <a:cs typeface="Arial" panose="020B0604020202020204" pitchFamily="34" charset="0"/>
              </a:rPr>
              <a:t>La Asociación de usuarios del acueducto de la Vereda San Isidro cuenta actualmente con 526 suscriptores al cierre del año 2025 como se puede ver en el cuadro que mostramos a continuación:</a:t>
            </a:r>
            <a:endParaRPr lang="es-CO" sz="4000" dirty="0">
              <a:effectLst/>
              <a:latin typeface="Calibri" panose="020F0502020204030204" pitchFamily="34" charset="0"/>
              <a:ea typeface="Calibri" panose="020F0502020204030204" pitchFamily="34" charset="0"/>
              <a:cs typeface="Arial" panose="020B0604020202020204" pitchFamily="34" charset="0"/>
            </a:endParaRPr>
          </a:p>
          <a:p>
            <a:pPr marL="228600">
              <a:lnSpc>
                <a:spcPct val="107000"/>
              </a:lnSpc>
              <a:spcAft>
                <a:spcPts val="800"/>
              </a:spcAft>
              <a:buNone/>
            </a:pPr>
            <a:r>
              <a:rPr lang="es-ES" sz="1200" dirty="0">
                <a:effectLst/>
                <a:latin typeface="Calibri" panose="020F0502020204030204" pitchFamily="34" charset="0"/>
                <a:ea typeface="Calibri" panose="020F0502020204030204" pitchFamily="34" charset="0"/>
                <a:cs typeface="Arial" panose="020B0604020202020204" pitchFamily="34" charset="0"/>
              </a:rPr>
              <a:t> </a:t>
            </a:r>
            <a:endParaRPr lang="es-CO" dirty="0"/>
          </a:p>
        </p:txBody>
      </p:sp>
    </p:spTree>
    <p:extLst>
      <p:ext uri="{BB962C8B-B14F-4D97-AF65-F5344CB8AC3E}">
        <p14:creationId xmlns:p14="http://schemas.microsoft.com/office/powerpoint/2010/main" val="1925113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10;&#10;El contenido generado por IA puede ser incorrecto.">
            <a:extLst>
              <a:ext uri="{FF2B5EF4-FFF2-40B4-BE49-F238E27FC236}">
                <a16:creationId xmlns:a16="http://schemas.microsoft.com/office/drawing/2014/main" id="{536E877C-A4C1-2794-A38D-1E6866906655}"/>
              </a:ext>
            </a:extLst>
          </p:cNvPr>
          <p:cNvPicPr>
            <a:picLocks noChangeAspect="1"/>
          </p:cNvPicPr>
          <p:nvPr/>
        </p:nvPicPr>
        <p:blipFill>
          <a:blip r:embed="rId2"/>
          <a:stretch>
            <a:fillRect/>
          </a:stretch>
        </p:blipFill>
        <p:spPr>
          <a:xfrm>
            <a:off x="872476" y="76200"/>
            <a:ext cx="9907169" cy="6085114"/>
          </a:xfrm>
          <a:prstGeom prst="rect">
            <a:avLst/>
          </a:prstGeom>
        </p:spPr>
      </p:pic>
    </p:spTree>
    <p:extLst>
      <p:ext uri="{BB962C8B-B14F-4D97-AF65-F5344CB8AC3E}">
        <p14:creationId xmlns:p14="http://schemas.microsoft.com/office/powerpoint/2010/main" val="2029578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07D5C2C-F2F3-D140-6F1E-DF859FF2E18F}"/>
              </a:ext>
            </a:extLst>
          </p:cNvPr>
          <p:cNvSpPr txBox="1"/>
          <p:nvPr/>
        </p:nvSpPr>
        <p:spPr>
          <a:xfrm>
            <a:off x="477520" y="274320"/>
            <a:ext cx="11338560" cy="5336846"/>
          </a:xfrm>
          <a:prstGeom prst="rect">
            <a:avLst/>
          </a:prstGeom>
          <a:noFill/>
        </p:spPr>
        <p:txBody>
          <a:bodyPr wrap="square">
            <a:spAutoFit/>
          </a:bodyPr>
          <a:lstStyle/>
          <a:p>
            <a:pPr>
              <a:lnSpc>
                <a:spcPct val="107000"/>
              </a:lnSpc>
              <a:spcAft>
                <a:spcPts val="800"/>
              </a:spcAft>
              <a:buNone/>
            </a:pPr>
            <a:r>
              <a:rPr lang="es-ES" sz="4400" dirty="0">
                <a:effectLst/>
                <a:latin typeface="Calibri" panose="020F0502020204030204" pitchFamily="34" charset="0"/>
                <a:ea typeface="Calibri" panose="020F0502020204030204" pitchFamily="34" charset="0"/>
                <a:cs typeface="Arial" panose="020B0604020202020204" pitchFamily="34" charset="0"/>
              </a:rPr>
              <a:t>Las instalaciones nuevas se realizaron en mayor cantidad en viviendas de estrato 4 como evidenciamos en el cuadro anterior.</a:t>
            </a:r>
            <a:endParaRPr lang="es-CO" sz="4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es-ES" sz="4400" dirty="0">
                <a:effectLst/>
                <a:latin typeface="Calibri" panose="020F0502020204030204" pitchFamily="34" charset="0"/>
                <a:ea typeface="Calibri" panose="020F0502020204030204" pitchFamily="34" charset="0"/>
                <a:cs typeface="Arial" panose="020B0604020202020204" pitchFamily="34" charset="0"/>
              </a:rPr>
              <a:t> </a:t>
            </a:r>
            <a:endParaRPr lang="es-CO" sz="4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es-ES" sz="4400" dirty="0">
                <a:effectLst/>
                <a:latin typeface="Calibri" panose="020F0502020204030204" pitchFamily="34" charset="0"/>
                <a:ea typeface="Calibri" panose="020F0502020204030204" pitchFamily="34" charset="0"/>
                <a:cs typeface="Arial" panose="020B0604020202020204" pitchFamily="34" charset="0"/>
              </a:rPr>
              <a:t>En el año 2025 se facturaron 49.865 metros cúbicos de agua, una facturación mensual de 4.155 metros cúbicos en promedio.</a:t>
            </a:r>
            <a:endParaRPr lang="es-CO" sz="4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385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99BD0F6-C802-5FFA-4274-A309AA9247B2}"/>
              </a:ext>
            </a:extLst>
          </p:cNvPr>
          <p:cNvSpPr txBox="1"/>
          <p:nvPr/>
        </p:nvSpPr>
        <p:spPr>
          <a:xfrm>
            <a:off x="340360" y="132080"/>
            <a:ext cx="11511280" cy="5967916"/>
          </a:xfrm>
          <a:prstGeom prst="rect">
            <a:avLst/>
          </a:prstGeom>
          <a:noFill/>
        </p:spPr>
        <p:txBody>
          <a:bodyPr wrap="square">
            <a:spAutoFit/>
          </a:bodyPr>
          <a:lstStyle/>
          <a:p>
            <a:pPr algn="ctr">
              <a:lnSpc>
                <a:spcPct val="107000"/>
              </a:lnSpc>
              <a:spcAft>
                <a:spcPts val="800"/>
              </a:spcAft>
              <a:buNone/>
            </a:pPr>
            <a:r>
              <a:rPr lang="es-ES" sz="3200" dirty="0">
                <a:effectLst/>
                <a:latin typeface="Calibri" panose="020F0502020204030204" pitchFamily="34" charset="0"/>
                <a:ea typeface="Calibri" panose="020F0502020204030204" pitchFamily="34" charset="0"/>
                <a:cs typeface="Arial" panose="020B0604020202020204" pitchFamily="34" charset="0"/>
              </a:rPr>
              <a:t>INVERSIONES AÑO 2025</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Proyecto palo santo Bocatoma y red de distribución en tubería polietileno. </a:t>
            </a:r>
            <a:r>
              <a:rPr lang="es-ES" sz="3200" dirty="0">
                <a:effectLst/>
                <a:latin typeface="Calibri-Identity-H"/>
                <a:ea typeface="Calibri" panose="020F0502020204030204" pitchFamily="34" charset="0"/>
                <a:cs typeface="Calibri-Identity-H"/>
              </a:rPr>
              <a:t>$ 99,620,547.00</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Identity-H"/>
                <a:ea typeface="Calibri" panose="020F0502020204030204" pitchFamily="34" charset="0"/>
                <a:cs typeface="Calibri-Identity-H"/>
              </a:rPr>
              <a:t>Imprevistos (viajes de material y fresado) $10.200.000</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Identity-H"/>
                <a:ea typeface="Calibri" panose="020F0502020204030204" pitchFamily="34" charset="0"/>
                <a:cs typeface="Calibri-Identity-H"/>
              </a:rPr>
              <a:t>Cambio de tubería sector Dalila de ½” a 1” 129 metros  </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Cambio dimensión de tubería de ½” a 1” sectores el sango maría auxiliadora 220 metros.</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Cambio de tubería sector el sango parte alta (Erich) 147 metros en tubería de 1 ½”</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Sector el rancho (entrada </a:t>
            </a:r>
            <a:r>
              <a:rPr lang="es-ES" sz="3200" dirty="0" err="1">
                <a:effectLst/>
                <a:latin typeface="Calibri" panose="020F0502020204030204" pitchFamily="34" charset="0"/>
                <a:ea typeface="Calibri" panose="020F0502020204030204" pitchFamily="34" charset="0"/>
                <a:cs typeface="Arial" panose="020B0604020202020204" pitchFamily="34" charset="0"/>
              </a:rPr>
              <a:t>Dangón</a:t>
            </a:r>
            <a:r>
              <a:rPr lang="es-ES" sz="3200" dirty="0">
                <a:effectLst/>
                <a:latin typeface="Calibri" panose="020F0502020204030204" pitchFamily="34" charset="0"/>
                <a:ea typeface="Calibri" panose="020F0502020204030204" pitchFamily="34" charset="0"/>
                <a:cs typeface="Arial" panose="020B0604020202020204" pitchFamily="34" charset="0"/>
              </a:rPr>
              <a:t> o </a:t>
            </a:r>
            <a:r>
              <a:rPr lang="es-ES" sz="3200" dirty="0" err="1">
                <a:effectLst/>
                <a:latin typeface="Calibri" panose="020F0502020204030204" pitchFamily="34" charset="0"/>
                <a:ea typeface="Calibri" panose="020F0502020204030204" pitchFamily="34" charset="0"/>
                <a:cs typeface="Arial" panose="020B0604020202020204" pitchFamily="34" charset="0"/>
              </a:rPr>
              <a:t>Sarratela</a:t>
            </a:r>
            <a:r>
              <a:rPr lang="es-ES" sz="3200" dirty="0">
                <a:effectLst/>
                <a:latin typeface="Calibri" panose="020F0502020204030204" pitchFamily="34" charset="0"/>
                <a:ea typeface="Calibri" panose="020F0502020204030204" pitchFamily="34" charset="0"/>
                <a:cs typeface="Arial" panose="020B0604020202020204" pitchFamily="34" charset="0"/>
              </a:rPr>
              <a:t>) 47 metros  </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Sector el rancho tubería polietileno</a:t>
            </a:r>
            <a:endParaRPr lang="es-ES" sz="12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52529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BAAFD94-FBDC-0A9C-9C44-311258F6DE6A}"/>
              </a:ext>
            </a:extLst>
          </p:cNvPr>
          <p:cNvSpPr txBox="1"/>
          <p:nvPr/>
        </p:nvSpPr>
        <p:spPr>
          <a:xfrm>
            <a:off x="213360" y="386080"/>
            <a:ext cx="11623040" cy="5338384"/>
          </a:xfrm>
          <a:prstGeom prst="rect">
            <a:avLst/>
          </a:prstGeom>
          <a:noFill/>
        </p:spPr>
        <p:txBody>
          <a:bodyPr wrap="square">
            <a:spAutoFit/>
          </a:bodyPr>
          <a:lstStyle/>
          <a:p>
            <a:pPr marL="342900" lvl="0" indent="-342900">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Nueva red bocatoma vieja birimbí 62,60 metros en tubería DE 1 ½”</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Nueva red sector la truchera 132 metros tubería de ½”</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buNone/>
            </a:pPr>
            <a:r>
              <a:rPr lang="es-ES" sz="3200" dirty="0">
                <a:effectLst/>
                <a:latin typeface="Calibri" panose="020F0502020204030204" pitchFamily="34" charset="0"/>
                <a:ea typeface="Calibri" panose="020F0502020204030204" pitchFamily="34" charset="0"/>
                <a:cs typeface="Arial" panose="020B0604020202020204" pitchFamily="34" charset="0"/>
              </a:rPr>
              <a:t>Mano de obra transporte e imprevistos $8.544.800</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buNone/>
            </a:pPr>
            <a:r>
              <a:rPr lang="es-ES" sz="3200" dirty="0">
                <a:effectLst/>
                <a:latin typeface="Calibri" panose="020F0502020204030204" pitchFamily="34" charset="0"/>
                <a:ea typeface="Calibri" panose="020F0502020204030204" pitchFamily="34" charset="0"/>
                <a:cs typeface="Arial" panose="020B0604020202020204" pitchFamily="34" charset="0"/>
              </a:rPr>
              <a:t>Tubería y accesorios $6.768.447</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Wingdings" panose="05000000000000000000" pitchFamily="2" charset="2"/>
              <a:buChar char=""/>
            </a:pPr>
            <a:r>
              <a:rPr lang="es-ES" sz="3200" dirty="0">
                <a:effectLst/>
                <a:latin typeface="Calibri" panose="020F0502020204030204" pitchFamily="34" charset="0"/>
                <a:ea typeface="Calibri" panose="020F0502020204030204" pitchFamily="34" charset="0"/>
                <a:cs typeface="Arial" panose="020B0604020202020204" pitchFamily="34" charset="0"/>
              </a:rPr>
              <a:t>Imprevisto la construcción de la cuneta en el sector de Libardo </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buNone/>
            </a:pPr>
            <a:r>
              <a:rPr lang="es-ES" sz="3200" dirty="0">
                <a:effectLst/>
                <a:latin typeface="Calibri" panose="020F0502020204030204" pitchFamily="34" charset="0"/>
                <a:ea typeface="Calibri" panose="020F0502020204030204" pitchFamily="34" charset="0"/>
                <a:cs typeface="Arial" panose="020B0604020202020204" pitchFamily="34" charset="0"/>
              </a:rPr>
              <a:t>Materiales $2.463.174</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buNone/>
            </a:pPr>
            <a:r>
              <a:rPr lang="es-ES" sz="3200" dirty="0">
                <a:effectLst/>
                <a:latin typeface="Calibri" panose="020F0502020204030204" pitchFamily="34" charset="0"/>
                <a:ea typeface="Calibri" panose="020F0502020204030204" pitchFamily="34" charset="0"/>
                <a:cs typeface="Arial" panose="020B0604020202020204" pitchFamily="34" charset="0"/>
              </a:rPr>
              <a:t>Mano de obra $800.000</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buNone/>
            </a:pPr>
            <a:r>
              <a:rPr lang="es-ES" sz="3200" dirty="0">
                <a:effectLst/>
                <a:latin typeface="Calibri" panose="020F0502020204030204" pitchFamily="34" charset="0"/>
                <a:ea typeface="Calibri" panose="020F0502020204030204" pitchFamily="34" charset="0"/>
                <a:cs typeface="Arial" panose="020B0604020202020204" pitchFamily="34" charset="0"/>
              </a:rPr>
              <a:t> </a:t>
            </a:r>
            <a:endParaRPr lang="es-CO" sz="32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buNone/>
            </a:pPr>
            <a:r>
              <a:rPr lang="es-ES" sz="3200" dirty="0">
                <a:effectLst/>
                <a:latin typeface="Calibri" panose="020F0502020204030204" pitchFamily="34" charset="0"/>
                <a:ea typeface="Calibri" panose="020F0502020204030204" pitchFamily="34" charset="0"/>
                <a:cs typeface="Arial" panose="020B0604020202020204" pitchFamily="34" charset="0"/>
              </a:rPr>
              <a:t>Se contó con el apoyo de una estudiante de practica de Ingeniería sanitaria de la universidad de Antioquia</a:t>
            </a:r>
            <a:r>
              <a:rPr lang="es-ES" sz="1800" dirty="0">
                <a:effectLst/>
                <a:latin typeface="Calibri" panose="020F0502020204030204" pitchFamily="34" charset="0"/>
                <a:ea typeface="Calibri" panose="020F0502020204030204" pitchFamily="34" charset="0"/>
                <a:cs typeface="Arial" panose="020B0604020202020204" pitchFamily="34" charset="0"/>
              </a:rPr>
              <a:t>.</a:t>
            </a:r>
            <a:endParaRPr lang="es-CO"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139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3A0B10-3CCE-1A3D-C45D-0ED84A4AA34B}"/>
              </a:ext>
            </a:extLst>
          </p:cNvPr>
          <p:cNvSpPr txBox="1"/>
          <p:nvPr/>
        </p:nvSpPr>
        <p:spPr>
          <a:xfrm>
            <a:off x="314960" y="213360"/>
            <a:ext cx="11257280" cy="8150052"/>
          </a:xfrm>
          <a:prstGeom prst="rect">
            <a:avLst/>
          </a:prstGeom>
          <a:noFill/>
        </p:spPr>
        <p:txBody>
          <a:bodyPr wrap="square">
            <a:spAutoFit/>
          </a:bodyPr>
          <a:lstStyle/>
          <a:p>
            <a:pPr>
              <a:lnSpc>
                <a:spcPct val="107000"/>
              </a:lnSpc>
              <a:spcAft>
                <a:spcPts val="800"/>
              </a:spcAft>
              <a:buNone/>
            </a:pPr>
            <a:r>
              <a:rPr lang="es-CO" sz="2400" b="1" dirty="0">
                <a:effectLst/>
                <a:latin typeface="Calibri" panose="020F0502020204030204" pitchFamily="34" charset="0"/>
                <a:ea typeface="Calibri" panose="020F0502020204030204" pitchFamily="34" charset="0"/>
                <a:cs typeface="Times New Roman" panose="02020603050405020304" pitchFamily="18" charset="0"/>
              </a:rPr>
              <a:t>CALIDAD DEL AGUA DURANTE EL AÑO 2025</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CO" sz="2400" dirty="0">
                <a:effectLst/>
                <a:latin typeface="Calibri" panose="020F0502020204030204" pitchFamily="34" charset="0"/>
                <a:ea typeface="Calibri" panose="020F0502020204030204" pitchFamily="34" charset="0"/>
                <a:cs typeface="Times New Roman" panose="02020603050405020304" pitchFamily="18" charset="0"/>
              </a:rPr>
              <a:t>Para el 2025 se tiene información mensual de la calidad del agua desde abril hasta diciembre, los resultados son satisfactorios, ver la siguiente tabla. Durante los meses de mayo, julio, noviembre y diciembre los valores de turbiedad y color en el agua suministrada sobrepasan la norma (se resaltan en la tabla los valores que exceden a la norma); este impacto en la calidad del agua ocurre por el efecto combinado de las lluvias y los movimientos de tierra aguas arriba de las bocatomas sin los cuidados mínimos. </a:t>
            </a:r>
          </a:p>
          <a:p>
            <a:pPr algn="just">
              <a:lnSpc>
                <a:spcPct val="107000"/>
              </a:lnSpc>
              <a:spcAft>
                <a:spcPts val="800"/>
              </a:spcAft>
              <a:buNone/>
            </a:pPr>
            <a:r>
              <a:rPr lang="es-CO" sz="2400" dirty="0">
                <a:effectLst/>
                <a:latin typeface="Calibri" panose="020F0502020204030204" pitchFamily="34" charset="0"/>
                <a:ea typeface="Calibri" panose="020F0502020204030204" pitchFamily="34" charset="0"/>
                <a:cs typeface="Times New Roman" panose="02020603050405020304" pitchFamily="18" charset="0"/>
              </a:rPr>
              <a:t>Sin embargo, en todos los meses del 2025 se cumple con los parámetros microbiológicos y con los niveles de cloro residual, con lo cual a lo largo del año el agua suministrada es segura para el consumo humano.</a:t>
            </a:r>
          </a:p>
          <a:p>
            <a:pPr algn="just">
              <a:lnSpc>
                <a:spcPct val="107000"/>
              </a:lnSpc>
              <a:spcAft>
                <a:spcPts val="800"/>
              </a:spcAft>
              <a:buNone/>
            </a:pPr>
            <a:r>
              <a:rPr lang="es-CO" sz="2400" dirty="0">
                <a:effectLst/>
                <a:latin typeface="Calibri" panose="020F0502020204030204" pitchFamily="34" charset="0"/>
                <a:ea typeface="Calibri" panose="020F0502020204030204" pitchFamily="34" charset="0"/>
                <a:cs typeface="Times New Roman" panose="02020603050405020304" pitchFamily="18" charset="0"/>
              </a:rPr>
              <a:t>Se resalta la importancia de cuidar y proteger la cuenca y especialmente de no realizar los movimientos de tierra aguas arriba de las bocatomas del acueducto sin tomar las precauciones y cuidados necesarios para evitar la contaminación de la fuente del acueducto.</a:t>
            </a:r>
          </a:p>
          <a:p>
            <a:pPr algn="just">
              <a:lnSpc>
                <a:spcPct val="107000"/>
              </a:lnSpc>
              <a:spcAft>
                <a:spcPts val="800"/>
              </a:spcAft>
              <a:buNone/>
            </a:pPr>
            <a:endParaRPr lang="es-CO"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0817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DF97F-F4C8-5F01-E198-7656E6C729A5}"/>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49864339-C427-B960-9B6A-04538A385CA3}"/>
              </a:ext>
            </a:extLst>
          </p:cNvPr>
          <p:cNvGraphicFramePr>
            <a:graphicFrameLocks noGrp="1"/>
          </p:cNvGraphicFramePr>
          <p:nvPr>
            <p:extLst>
              <p:ext uri="{D42A27DB-BD31-4B8C-83A1-F6EECF244321}">
                <p14:modId xmlns:p14="http://schemas.microsoft.com/office/powerpoint/2010/main" val="3405152006"/>
              </p:ext>
            </p:extLst>
          </p:nvPr>
        </p:nvGraphicFramePr>
        <p:xfrm>
          <a:off x="185057" y="337457"/>
          <a:ext cx="11778342" cy="5737841"/>
        </p:xfrm>
        <a:graphic>
          <a:graphicData uri="http://schemas.openxmlformats.org/drawingml/2006/table">
            <a:tbl>
              <a:tblPr firstRow="1" firstCol="1" bandRow="1"/>
              <a:tblGrid>
                <a:gridCol w="1747105">
                  <a:extLst>
                    <a:ext uri="{9D8B030D-6E8A-4147-A177-3AD203B41FA5}">
                      <a16:colId xmlns:a16="http://schemas.microsoft.com/office/drawing/2014/main" val="2537325490"/>
                    </a:ext>
                  </a:extLst>
                </a:gridCol>
                <a:gridCol w="1747105">
                  <a:extLst>
                    <a:ext uri="{9D8B030D-6E8A-4147-A177-3AD203B41FA5}">
                      <a16:colId xmlns:a16="http://schemas.microsoft.com/office/drawing/2014/main" val="2442007646"/>
                    </a:ext>
                  </a:extLst>
                </a:gridCol>
                <a:gridCol w="1762028">
                  <a:extLst>
                    <a:ext uri="{9D8B030D-6E8A-4147-A177-3AD203B41FA5}">
                      <a16:colId xmlns:a16="http://schemas.microsoft.com/office/drawing/2014/main" val="2253593394"/>
                    </a:ext>
                  </a:extLst>
                </a:gridCol>
                <a:gridCol w="1762028">
                  <a:extLst>
                    <a:ext uri="{9D8B030D-6E8A-4147-A177-3AD203B41FA5}">
                      <a16:colId xmlns:a16="http://schemas.microsoft.com/office/drawing/2014/main" val="3376476875"/>
                    </a:ext>
                  </a:extLst>
                </a:gridCol>
                <a:gridCol w="1586692">
                  <a:extLst>
                    <a:ext uri="{9D8B030D-6E8A-4147-A177-3AD203B41FA5}">
                      <a16:colId xmlns:a16="http://schemas.microsoft.com/office/drawing/2014/main" val="346375726"/>
                    </a:ext>
                  </a:extLst>
                </a:gridCol>
                <a:gridCol w="1586692">
                  <a:extLst>
                    <a:ext uri="{9D8B030D-6E8A-4147-A177-3AD203B41FA5}">
                      <a16:colId xmlns:a16="http://schemas.microsoft.com/office/drawing/2014/main" val="2683600784"/>
                    </a:ext>
                  </a:extLst>
                </a:gridCol>
                <a:gridCol w="1586692">
                  <a:extLst>
                    <a:ext uri="{9D8B030D-6E8A-4147-A177-3AD203B41FA5}">
                      <a16:colId xmlns:a16="http://schemas.microsoft.com/office/drawing/2014/main" val="173674742"/>
                    </a:ext>
                  </a:extLst>
                </a:gridCol>
              </a:tblGrid>
              <a:tr h="326385">
                <a:tc gridSpan="7">
                  <a:txBody>
                    <a:bodyPr/>
                    <a:lstStyle/>
                    <a:p>
                      <a:pPr>
                        <a:lnSpc>
                          <a:spcPct val="107000"/>
                        </a:lnSpc>
                        <a:spcAft>
                          <a:spcPts val="800"/>
                        </a:spcAft>
                        <a:buNone/>
                      </a:pPr>
                      <a:r>
                        <a:rPr lang="es-CO" sz="2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CALIDAD DEL AGUA 2025, punto de muestreo #1: Caseta comunal</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no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286238986"/>
                  </a:ext>
                </a:extLst>
              </a:tr>
              <a:tr h="310843">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es-CO"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1456279"/>
                  </a:ext>
                </a:extLst>
              </a:tr>
              <a:tr h="624587">
                <a:tc rowSpan="2">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MES</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pH</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Cloro residual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Color aparente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Turbidez</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Coliformes totales</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Escherichia coli</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393831591"/>
                  </a:ext>
                </a:extLst>
              </a:tr>
              <a:tr h="624587">
                <a:tc vMerge="1">
                  <a:txBody>
                    <a:bodyPr/>
                    <a:lstStyle/>
                    <a:p>
                      <a:endParaRPr lang="es-CO"/>
                    </a:p>
                  </a:txBody>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Unidades pH</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mg/L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U.P.C.</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U,N.T</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UFC/100 mL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UFC/100 mL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167006576"/>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Abril</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0,80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9203608"/>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Mayo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8923322"/>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Junio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7,4</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61119167"/>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Julio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1,28</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6141738"/>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Agosto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1,36</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9162282"/>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Septiembre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1187590"/>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Octubre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0,94</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1147757"/>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Noviembre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7,1</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0,35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8,6</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3497723"/>
                  </a:ext>
                </a:extLst>
              </a:tr>
              <a:tr h="310843">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Diciembre</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1,23</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72765996"/>
                  </a:ext>
                </a:extLst>
              </a:tr>
              <a:tr h="943928">
                <a:tc>
                  <a:txBody>
                    <a:bodyPr/>
                    <a:lstStyle/>
                    <a:p>
                      <a:pPr algn="ctr">
                        <a:lnSpc>
                          <a:spcPct val="107000"/>
                        </a:lnSpc>
                        <a:spcAft>
                          <a:spcPts val="800"/>
                        </a:spcAft>
                        <a:buNone/>
                      </a:pPr>
                      <a:r>
                        <a:rPr lang="es-CO" sz="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RANGO VALORES NORMA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6,5-9,0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0,3-2,0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Max. 15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Max. 2</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07000"/>
                        </a:lnSpc>
                        <a:spcAft>
                          <a:spcPts val="800"/>
                        </a:spcAft>
                        <a:buNone/>
                      </a:pPr>
                      <a:r>
                        <a:rPr lang="es-CO"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556383571"/>
                  </a:ext>
                </a:extLst>
              </a:tr>
            </a:tbl>
          </a:graphicData>
        </a:graphic>
      </p:graphicFrame>
      <p:sp>
        <p:nvSpPr>
          <p:cNvPr id="5" name="Rectangle 2">
            <a:extLst>
              <a:ext uri="{FF2B5EF4-FFF2-40B4-BE49-F238E27FC236}">
                <a16:creationId xmlns:a16="http://schemas.microsoft.com/office/drawing/2014/main" id="{A778A886-D1DE-8DEF-085F-AC34BAD3ABD8}"/>
              </a:ext>
            </a:extLst>
          </p:cNvPr>
          <p:cNvSpPr>
            <a:spLocks noChangeArrowheads="1"/>
          </p:cNvSpPr>
          <p:nvPr/>
        </p:nvSpPr>
        <p:spPr bwMode="auto">
          <a:xfrm>
            <a:off x="3417888" y="20161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Tree>
    <p:extLst>
      <p:ext uri="{BB962C8B-B14F-4D97-AF65-F5344CB8AC3E}">
        <p14:creationId xmlns:p14="http://schemas.microsoft.com/office/powerpoint/2010/main" val="3398467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969115F-40C9-14CB-5A49-92DD9F6E28D3}"/>
              </a:ext>
            </a:extLst>
          </p:cNvPr>
          <p:cNvSpPr txBox="1"/>
          <p:nvPr/>
        </p:nvSpPr>
        <p:spPr>
          <a:xfrm>
            <a:off x="386080" y="355600"/>
            <a:ext cx="10901680" cy="5928290"/>
          </a:xfrm>
          <a:prstGeom prst="rect">
            <a:avLst/>
          </a:prstGeom>
          <a:noFill/>
        </p:spPr>
        <p:txBody>
          <a:bodyPr wrap="square">
            <a:spAutoFit/>
          </a:bodyPr>
          <a:lstStyle/>
          <a:p>
            <a:pPr algn="just">
              <a:lnSpc>
                <a:spcPct val="107000"/>
              </a:lnSpc>
              <a:spcAft>
                <a:spcPts val="800"/>
              </a:spcAft>
              <a:buNone/>
            </a:pPr>
            <a:r>
              <a:rPr lang="es-CO" sz="2800" b="1" dirty="0">
                <a:effectLst/>
                <a:latin typeface="Calibri" panose="020F0502020204030204" pitchFamily="34" charset="0"/>
                <a:ea typeface="Calibri" panose="020F0502020204030204" pitchFamily="34" charset="0"/>
                <a:cs typeface="Times New Roman" panose="02020603050405020304" pitchFamily="18" charset="0"/>
              </a:rPr>
              <a:t>IMPLEMENTACIÓN DE NUEVOS EQUIPOS EN 2026 PARA OPTIMIZAR LA DOSIFICACIÓN DE INSUMOS QUÍMICOS Y MEJORAR EL TRATAMIENTO DEL AGUA</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CO"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CO" sz="2800" dirty="0">
                <a:effectLst/>
                <a:latin typeface="Calibri" panose="020F0502020204030204" pitchFamily="34" charset="0"/>
                <a:ea typeface="Calibri" panose="020F0502020204030204" pitchFamily="34" charset="0"/>
                <a:cs typeface="Times New Roman" panose="02020603050405020304" pitchFamily="18" charset="0"/>
              </a:rPr>
              <a:t>El Acueducto de San isidro con el fin de optimizar el proceso de potabilización del agua está implementando la utilización de un equipo para realizar el ensayo de jarras y optimizar la dosificación de productos químicos, apoyándose también en la adquisición de un </a:t>
            </a:r>
            <a:r>
              <a:rPr lang="es-CO" sz="2800" dirty="0" err="1">
                <a:effectLst/>
                <a:latin typeface="Calibri" panose="020F0502020204030204" pitchFamily="34" charset="0"/>
                <a:ea typeface="Calibri" panose="020F0502020204030204" pitchFamily="34" charset="0"/>
                <a:cs typeface="Times New Roman" panose="02020603050405020304" pitchFamily="18" charset="0"/>
              </a:rPr>
              <a:t>pHmetro</a:t>
            </a:r>
            <a:r>
              <a:rPr lang="es-CO" sz="2800" dirty="0">
                <a:effectLst/>
                <a:latin typeface="Calibri" panose="020F0502020204030204" pitchFamily="34" charset="0"/>
                <a:ea typeface="Calibri" panose="020F0502020204030204" pitchFamily="34" charset="0"/>
                <a:cs typeface="Times New Roman" panose="02020603050405020304" pitchFamily="18" charset="0"/>
              </a:rPr>
              <a:t> para evaluar el pH del agua a tratar y realizar los ajustes necesarios.</a:t>
            </a:r>
          </a:p>
          <a:p>
            <a:pPr algn="just">
              <a:lnSpc>
                <a:spcPct val="107000"/>
              </a:lnSpc>
              <a:spcAft>
                <a:spcPts val="800"/>
              </a:spcAft>
              <a:buNone/>
            </a:pP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7484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86DB92A-1B5E-D83A-EE82-E97F6E28BC02}"/>
              </a:ext>
            </a:extLst>
          </p:cNvPr>
          <p:cNvPicPr>
            <a:picLocks noChangeAspect="1"/>
          </p:cNvPicPr>
          <p:nvPr/>
        </p:nvPicPr>
        <p:blipFill>
          <a:blip r:embed="rId2"/>
          <a:stretch>
            <a:fillRect/>
          </a:stretch>
        </p:blipFill>
        <p:spPr>
          <a:xfrm>
            <a:off x="609600" y="309650"/>
            <a:ext cx="9875520" cy="4790670"/>
          </a:xfrm>
          <a:prstGeom prst="rect">
            <a:avLst/>
          </a:prstGeom>
        </p:spPr>
      </p:pic>
      <p:sp>
        <p:nvSpPr>
          <p:cNvPr id="4" name="CuadroTexto 3">
            <a:extLst>
              <a:ext uri="{FF2B5EF4-FFF2-40B4-BE49-F238E27FC236}">
                <a16:creationId xmlns:a16="http://schemas.microsoft.com/office/drawing/2014/main" id="{7B86179E-EE90-2853-BF50-8D1EBC880EF1}"/>
              </a:ext>
            </a:extLst>
          </p:cNvPr>
          <p:cNvSpPr txBox="1"/>
          <p:nvPr/>
        </p:nvSpPr>
        <p:spPr>
          <a:xfrm>
            <a:off x="609600" y="5313680"/>
            <a:ext cx="9875520" cy="671915"/>
          </a:xfrm>
          <a:prstGeom prst="rect">
            <a:avLst/>
          </a:prstGeom>
          <a:noFill/>
        </p:spPr>
        <p:txBody>
          <a:bodyPr wrap="square">
            <a:spAutoFit/>
          </a:bodyPr>
          <a:lstStyle/>
          <a:p>
            <a:pPr algn="ctr">
              <a:lnSpc>
                <a:spcPct val="107000"/>
              </a:lnSpc>
              <a:spcAft>
                <a:spcPts val="800"/>
              </a:spcAft>
              <a:buNone/>
            </a:pPr>
            <a:r>
              <a:rPr lang="es-CO" sz="1800" b="1" dirty="0">
                <a:effectLst/>
                <a:latin typeface="Calibri" panose="020F0502020204030204" pitchFamily="34" charset="0"/>
                <a:ea typeface="Calibri" panose="020F0502020204030204" pitchFamily="34" charset="0"/>
                <a:cs typeface="Times New Roman" panose="02020603050405020304" pitchFamily="18" charset="0"/>
              </a:rPr>
              <a:t>Equipo de Jarras para realizar los ensayos de coagulación/floculación con el fin de optimizar la dosificación de coagulante y alcalinizante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2062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9112D1FF-BD64-4F76-B588-040812156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2" y="0"/>
            <a:ext cx="12194481" cy="6054436"/>
          </a:xfrm>
          <a:prstGeom prst="rect">
            <a:avLst/>
          </a:prstGeom>
        </p:spPr>
      </p:pic>
    </p:spTree>
    <p:extLst>
      <p:ext uri="{BB962C8B-B14F-4D97-AF65-F5344CB8AC3E}">
        <p14:creationId xmlns:p14="http://schemas.microsoft.com/office/powerpoint/2010/main" val="759580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E447846-2E58-3B14-C236-E55126B7333F}"/>
              </a:ext>
            </a:extLst>
          </p:cNvPr>
          <p:cNvSpPr txBox="1"/>
          <p:nvPr/>
        </p:nvSpPr>
        <p:spPr>
          <a:xfrm>
            <a:off x="609600" y="74186"/>
            <a:ext cx="11430000" cy="6009337"/>
          </a:xfrm>
          <a:prstGeom prst="rect">
            <a:avLst/>
          </a:prstGeom>
          <a:noFill/>
        </p:spPr>
        <p:txBody>
          <a:bodyPr wrap="square">
            <a:spAutoFit/>
          </a:bodyPr>
          <a:lstStyle/>
          <a:p>
            <a:pPr marL="606425" algn="ctr">
              <a:spcBef>
                <a:spcPts val="465"/>
              </a:spcBef>
              <a:buNone/>
            </a:pPr>
            <a:r>
              <a:rPr lang="es-CO" sz="2400" b="1" dirty="0">
                <a:effectLst/>
                <a:latin typeface="Arial" panose="020B0604020202020204" pitchFamily="34" charset="0"/>
                <a:ea typeface="Arial MT"/>
                <a:cs typeface="Arial MT"/>
              </a:rPr>
              <a:t>INFORME DE GESTIÓN DEL SISTEMA DE GESTIÓN DE SEGURIDAD Y SALUD EN EL TRABAJO (SG-SST)</a:t>
            </a:r>
            <a:endParaRPr lang="es-CO" sz="2400" dirty="0">
              <a:effectLst/>
              <a:latin typeface="Arial MT"/>
              <a:ea typeface="Arial MT"/>
              <a:cs typeface="Arial MT"/>
            </a:endParaRPr>
          </a:p>
          <a:p>
            <a:pPr marL="606425" algn="ctr">
              <a:spcBef>
                <a:spcPts val="465"/>
              </a:spcBef>
              <a:buNone/>
            </a:pPr>
            <a:r>
              <a:rPr lang="es-ES" sz="2400" b="1" dirty="0">
                <a:effectLst/>
                <a:latin typeface="Arial" panose="020B0604020202020204" pitchFamily="34" charset="0"/>
                <a:ea typeface="Arial MT"/>
                <a:cs typeface="Arial MT"/>
              </a:rPr>
              <a:t>ASOCIACIÓN DE USUARIOS DEL ACUEDUCTO DE LA VEREDA SAN ISIDRO</a:t>
            </a:r>
            <a:br>
              <a:rPr lang="es-ES" sz="2400" b="1" dirty="0">
                <a:effectLst/>
                <a:latin typeface="Arial" panose="020B0604020202020204" pitchFamily="34" charset="0"/>
                <a:ea typeface="Arial MT"/>
                <a:cs typeface="Arial MT"/>
              </a:rPr>
            </a:br>
            <a:r>
              <a:rPr lang="es-ES" sz="2400" b="1" dirty="0">
                <a:effectLst/>
                <a:latin typeface="Arial" panose="020B0604020202020204" pitchFamily="34" charset="0"/>
                <a:ea typeface="Arial MT"/>
                <a:cs typeface="Arial MT"/>
              </a:rPr>
              <a:t>VIGENCIA: 2025</a:t>
            </a:r>
            <a:endParaRPr lang="es-CO" sz="2400" dirty="0">
              <a:effectLst/>
              <a:latin typeface="Arial MT"/>
              <a:ea typeface="Arial MT"/>
              <a:cs typeface="Arial MT"/>
            </a:endParaRPr>
          </a:p>
          <a:p>
            <a:pPr marL="606425" algn="just">
              <a:spcBef>
                <a:spcPts val="465"/>
              </a:spcBef>
              <a:buNone/>
            </a:pPr>
            <a:r>
              <a:rPr lang="es-CO" sz="2400" b="1" dirty="0">
                <a:effectLst/>
                <a:latin typeface="Arial" panose="020B0604020202020204" pitchFamily="34" charset="0"/>
                <a:ea typeface="Arial MT"/>
                <a:cs typeface="Arial MT"/>
              </a:rPr>
              <a:t>1. Introducción</a:t>
            </a:r>
            <a:endParaRPr lang="es-CO" sz="2400" dirty="0">
              <a:effectLst/>
              <a:latin typeface="Arial MT"/>
              <a:ea typeface="Arial MT"/>
              <a:cs typeface="Arial MT"/>
            </a:endParaRPr>
          </a:p>
          <a:p>
            <a:pPr marL="606425" algn="just">
              <a:spcBef>
                <a:spcPts val="465"/>
              </a:spcBef>
              <a:buNone/>
            </a:pPr>
            <a:r>
              <a:rPr lang="es-CO" sz="2400" dirty="0">
                <a:effectLst/>
                <a:latin typeface="Arial" panose="020B0604020202020204" pitchFamily="34" charset="0"/>
                <a:ea typeface="Arial MT"/>
                <a:cs typeface="Arial MT"/>
              </a:rPr>
              <a:t>El presente informe resume de manera clara y concisa la gestión desarrollada del Sistema de Gestión de Seguridad y Salud en el Trabajo (SG-SST) de la Asociación de Usuarios del Acueducto de la Vereda San Isidro durante la vigencia 2025, dando cumplimiento a lo establecido en la normatividad legal vigente. Su objetivo es evidenciar las acciones ejecutadas, los resultados obtenidos y el compromiso de la Asociación con la prevención de accidentes de trabajo, enfermedades laborales y la promoción del bienestar de sus trabajadores y colaboradores.</a:t>
            </a:r>
            <a:endParaRPr lang="es-CO" sz="1800" dirty="0">
              <a:effectLst/>
              <a:latin typeface="Arial MT"/>
              <a:ea typeface="Arial MT"/>
              <a:cs typeface="Arial MT"/>
            </a:endParaRPr>
          </a:p>
          <a:p>
            <a:pPr algn="ctr">
              <a:buNone/>
            </a:pPr>
            <a:br>
              <a:rPr lang="es-CO" sz="1800" b="1" dirty="0">
                <a:effectLst/>
                <a:latin typeface="Arial" panose="020B0604020202020204" pitchFamily="34" charset="0"/>
                <a:ea typeface="Times New Roman" panose="02020603050405020304" pitchFamily="18" charset="0"/>
              </a:rPr>
            </a:br>
            <a:endParaRPr lang="es-CO"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5000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0AD3A-7E9D-342D-5D4D-FFCE68334B7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AAE1D83-E2BE-DB24-3871-914742BF6BAF}"/>
              </a:ext>
            </a:extLst>
          </p:cNvPr>
          <p:cNvSpPr txBox="1"/>
          <p:nvPr/>
        </p:nvSpPr>
        <p:spPr>
          <a:xfrm>
            <a:off x="284480" y="190885"/>
            <a:ext cx="11663680" cy="5840060"/>
          </a:xfrm>
          <a:prstGeom prst="rect">
            <a:avLst/>
          </a:prstGeom>
          <a:noFill/>
        </p:spPr>
        <p:txBody>
          <a:bodyPr wrap="square">
            <a:spAutoFit/>
          </a:bodyPr>
          <a:lstStyle/>
          <a:p>
            <a:pPr marL="606425" algn="just">
              <a:spcBef>
                <a:spcPts val="465"/>
              </a:spcBef>
              <a:buNone/>
            </a:pPr>
            <a:r>
              <a:rPr lang="es-CO" sz="2400" b="1" dirty="0">
                <a:effectLst/>
                <a:latin typeface="Arial" panose="020B0604020202020204" pitchFamily="34" charset="0"/>
                <a:ea typeface="Arial MT"/>
                <a:cs typeface="Arial MT"/>
              </a:rPr>
              <a:t>2. Objetivo del SG-SST</a:t>
            </a:r>
            <a:endParaRPr lang="es-CO" sz="2400" dirty="0">
              <a:effectLst/>
              <a:latin typeface="Arial MT"/>
              <a:ea typeface="Arial MT"/>
              <a:cs typeface="Arial MT"/>
            </a:endParaRPr>
          </a:p>
          <a:p>
            <a:pPr marL="606425" algn="just">
              <a:spcBef>
                <a:spcPts val="465"/>
              </a:spcBef>
              <a:buNone/>
            </a:pPr>
            <a:r>
              <a:rPr lang="es-CO" sz="2400" dirty="0">
                <a:effectLst/>
                <a:latin typeface="Arial" panose="020B0604020202020204" pitchFamily="34" charset="0"/>
                <a:ea typeface="Arial MT"/>
                <a:cs typeface="Arial MT"/>
              </a:rPr>
              <a:t>Implementar y fortalecer acciones preventivas que permitan identificar, evaluar y controlar los riesgos presentes en las actividades del acueducto, garantizando condiciones de trabajo seguras y saludables para todos los involucrados.</a:t>
            </a:r>
            <a:endParaRPr lang="es-CO" sz="2400" dirty="0">
              <a:effectLst/>
              <a:latin typeface="Arial MT"/>
              <a:ea typeface="Arial MT"/>
              <a:cs typeface="Arial MT"/>
            </a:endParaRPr>
          </a:p>
          <a:p>
            <a:pPr marL="606425" algn="just">
              <a:spcBef>
                <a:spcPts val="465"/>
              </a:spcBef>
              <a:buNone/>
            </a:pPr>
            <a:r>
              <a:rPr lang="es-CO" sz="2400" b="1" dirty="0">
                <a:effectLst/>
                <a:latin typeface="Arial" panose="020B0604020202020204" pitchFamily="34" charset="0"/>
                <a:ea typeface="Arial MT"/>
                <a:cs typeface="Arial MT"/>
              </a:rPr>
              <a:t> </a:t>
            </a:r>
            <a:endParaRPr lang="es-CO" sz="2400" dirty="0">
              <a:effectLst/>
              <a:latin typeface="Arial MT"/>
              <a:ea typeface="Arial MT"/>
              <a:cs typeface="Arial MT"/>
            </a:endParaRPr>
          </a:p>
          <a:p>
            <a:pPr marL="606425" algn="just">
              <a:spcBef>
                <a:spcPts val="465"/>
              </a:spcBef>
              <a:buNone/>
            </a:pPr>
            <a:r>
              <a:rPr lang="es-CO" sz="2400" b="1" dirty="0">
                <a:effectLst/>
                <a:latin typeface="Arial" panose="020B0604020202020204" pitchFamily="34" charset="0"/>
                <a:ea typeface="Arial MT"/>
                <a:cs typeface="Arial MT"/>
              </a:rPr>
              <a:t>3. Actividades Desarrolladas</a:t>
            </a:r>
            <a:endParaRPr lang="es-CO" sz="2400" dirty="0">
              <a:effectLst/>
              <a:latin typeface="Arial MT"/>
              <a:ea typeface="Arial MT"/>
              <a:cs typeface="Arial MT"/>
            </a:endParaRPr>
          </a:p>
          <a:p>
            <a:pPr marL="606425" algn="just">
              <a:spcBef>
                <a:spcPts val="465"/>
              </a:spcBef>
              <a:buNone/>
            </a:pPr>
            <a:r>
              <a:rPr lang="es-CO" sz="2400" dirty="0">
                <a:effectLst/>
                <a:latin typeface="Arial" panose="020B0604020202020204" pitchFamily="34" charset="0"/>
                <a:ea typeface="Arial MT"/>
                <a:cs typeface="Arial MT"/>
              </a:rPr>
              <a:t>Durante el año 2025 se ejecutaron las siguientes actividades principales:</a:t>
            </a:r>
            <a:endParaRPr lang="es-CO" sz="24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2400" dirty="0">
                <a:effectLst/>
                <a:latin typeface="Arial" panose="020B0604020202020204" pitchFamily="34" charset="0"/>
                <a:ea typeface="Arial MT"/>
                <a:cs typeface="Arial MT"/>
              </a:rPr>
              <a:t>Inspecciones locativas en las instalaciones del acueducto.</a:t>
            </a:r>
            <a:endParaRPr lang="es-CO" sz="24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2400" dirty="0">
                <a:effectLst/>
                <a:latin typeface="Arial" panose="020B0604020202020204" pitchFamily="34" charset="0"/>
                <a:ea typeface="Arial MT"/>
                <a:cs typeface="Arial MT"/>
              </a:rPr>
              <a:t>Identificación y actualización de la matriz de peligros y evaluación de riesgos.</a:t>
            </a:r>
            <a:endParaRPr lang="es-CO" sz="24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2400" dirty="0">
                <a:effectLst/>
                <a:latin typeface="Arial" panose="020B0604020202020204" pitchFamily="34" charset="0"/>
                <a:ea typeface="Arial MT"/>
                <a:cs typeface="Arial MT"/>
              </a:rPr>
              <a:t>Jornadas de capacitación y sensibilización en temas de seguridad y salud en el trabajo.</a:t>
            </a:r>
            <a:endParaRPr lang="es-CO" sz="24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2400" dirty="0">
                <a:effectLst/>
                <a:latin typeface="Arial" panose="020B0604020202020204" pitchFamily="34" charset="0"/>
                <a:ea typeface="Arial MT"/>
                <a:cs typeface="Arial MT"/>
              </a:rPr>
              <a:t>Socialización de la política del SG-SST.</a:t>
            </a:r>
            <a:endParaRPr lang="es-CO" sz="24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2400" dirty="0">
                <a:effectLst/>
                <a:latin typeface="Arial" panose="020B0604020202020204" pitchFamily="34" charset="0"/>
                <a:ea typeface="Arial MT"/>
                <a:cs typeface="Arial MT"/>
              </a:rPr>
              <a:t>Entrega y verificación del uso de elementos de protección personal (EPP).</a:t>
            </a:r>
            <a:endParaRPr lang="es-CO" sz="2400" dirty="0">
              <a:effectLst/>
              <a:latin typeface="Arial MT"/>
              <a:ea typeface="Arial MT"/>
              <a:cs typeface="Arial MT"/>
            </a:endParaRPr>
          </a:p>
          <a:p>
            <a:pPr>
              <a:buNone/>
            </a:pPr>
            <a:r>
              <a:rPr lang="es-CO" sz="2400" dirty="0">
                <a:effectLst/>
                <a:latin typeface="Arial" panose="020B0604020202020204" pitchFamily="34" charset="0"/>
                <a:ea typeface="Times New Roman" panose="02020603050405020304" pitchFamily="18" charset="0"/>
              </a:rPr>
              <a:t>Acompañamiento y seguimiento a condiciones de trabajo seguras.</a:t>
            </a:r>
            <a:endParaRPr lang="es-CO" dirty="0"/>
          </a:p>
        </p:txBody>
      </p:sp>
    </p:spTree>
    <p:extLst>
      <p:ext uri="{BB962C8B-B14F-4D97-AF65-F5344CB8AC3E}">
        <p14:creationId xmlns:p14="http://schemas.microsoft.com/office/powerpoint/2010/main" val="2044604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9EB9E-91BE-787F-DAD9-CD7C57C09017}"/>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B21EC0E4-1242-E76A-6C2B-C7FF2DF551D7}"/>
              </a:ext>
            </a:extLst>
          </p:cNvPr>
          <p:cNvSpPr txBox="1"/>
          <p:nvPr/>
        </p:nvSpPr>
        <p:spPr>
          <a:xfrm>
            <a:off x="304800" y="436879"/>
            <a:ext cx="11592560" cy="5570756"/>
          </a:xfrm>
          <a:prstGeom prst="rect">
            <a:avLst/>
          </a:prstGeom>
          <a:noFill/>
        </p:spPr>
        <p:txBody>
          <a:bodyPr wrap="square">
            <a:spAutoFit/>
          </a:bodyPr>
          <a:lstStyle/>
          <a:p>
            <a:pPr marL="606425" algn="just">
              <a:spcBef>
                <a:spcPts val="465"/>
              </a:spcBef>
              <a:buNone/>
            </a:pPr>
            <a:r>
              <a:rPr lang="es-CO" sz="1800" b="1" dirty="0">
                <a:effectLst/>
                <a:latin typeface="Arial" panose="020B0604020202020204" pitchFamily="34" charset="0"/>
                <a:ea typeface="Arial MT"/>
                <a:cs typeface="Arial MT"/>
              </a:rPr>
              <a:t>4. Estadísticas de Gestión 2025</a:t>
            </a:r>
            <a:endParaRPr lang="es-CO" sz="1800" dirty="0">
              <a:effectLst/>
              <a:latin typeface="Arial MT"/>
              <a:ea typeface="Arial MT"/>
              <a:cs typeface="Arial MT"/>
            </a:endParaRPr>
          </a:p>
          <a:p>
            <a:pPr marL="606425" algn="just">
              <a:spcBef>
                <a:spcPts val="465"/>
              </a:spcBef>
              <a:buNone/>
            </a:pPr>
            <a:r>
              <a:rPr lang="es-CO" sz="1800" dirty="0">
                <a:effectLst/>
                <a:latin typeface="Arial" panose="020B0604020202020204" pitchFamily="34" charset="0"/>
                <a:ea typeface="Arial MT"/>
                <a:cs typeface="Arial MT"/>
              </a:rPr>
              <a:t>A continuación, se presentan los principales indicadores del SG-SST durante la vigencia:</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Capacitaciones realizadas: 12 jornadas</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Trabajadores y colaboradores capacitados: 100 %</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Inspecciones locativas ejecutadas: 3</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Accidentes de trabajo reportados: 0</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Enfermedades laborales reportadas: 0</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Cumplimiento del plan anual del SG-SST: 100 %</a:t>
            </a:r>
            <a:endParaRPr lang="es-CO" sz="1800" dirty="0">
              <a:effectLst/>
              <a:latin typeface="Arial MT"/>
              <a:ea typeface="Arial MT"/>
              <a:cs typeface="Arial MT"/>
            </a:endParaRPr>
          </a:p>
          <a:p>
            <a:pPr marL="606425" algn="just">
              <a:spcBef>
                <a:spcPts val="465"/>
              </a:spcBef>
              <a:buNone/>
            </a:pPr>
            <a:r>
              <a:rPr lang="es-CO" sz="1800" dirty="0">
                <a:effectLst/>
                <a:latin typeface="Arial" panose="020B0604020202020204" pitchFamily="34" charset="0"/>
                <a:ea typeface="Arial MT"/>
                <a:cs typeface="Arial MT"/>
              </a:rPr>
              <a:t>Estos resultados reflejan una gestión preventiva efectiva y un adecuado control de los riesgos identificados.</a:t>
            </a:r>
            <a:endParaRPr lang="es-CO" sz="1800" dirty="0">
              <a:effectLst/>
              <a:latin typeface="Arial MT"/>
              <a:ea typeface="Arial MT"/>
              <a:cs typeface="Arial MT"/>
            </a:endParaRPr>
          </a:p>
          <a:p>
            <a:pPr marL="606425" algn="just">
              <a:spcBef>
                <a:spcPts val="465"/>
              </a:spcBef>
              <a:buNone/>
            </a:pPr>
            <a:r>
              <a:rPr lang="es-CO" sz="1800" dirty="0">
                <a:effectLst/>
                <a:latin typeface="Arial" panose="020B0604020202020204" pitchFamily="34" charset="0"/>
                <a:ea typeface="Arial MT"/>
                <a:cs typeface="Arial MT"/>
              </a:rPr>
              <a:t> </a:t>
            </a:r>
            <a:r>
              <a:rPr lang="es-CO" sz="1800" b="1" dirty="0">
                <a:effectLst/>
                <a:latin typeface="Arial" panose="020B0604020202020204" pitchFamily="34" charset="0"/>
                <a:ea typeface="Arial MT"/>
                <a:cs typeface="Arial MT"/>
              </a:rPr>
              <a:t>5. Conclusiones</a:t>
            </a:r>
            <a:endParaRPr lang="es-CO" sz="1800" dirty="0">
              <a:effectLst/>
              <a:latin typeface="Arial MT"/>
              <a:ea typeface="Arial MT"/>
              <a:cs typeface="Arial MT"/>
            </a:endParaRPr>
          </a:p>
          <a:p>
            <a:pPr marL="606425" algn="just">
              <a:spcBef>
                <a:spcPts val="465"/>
              </a:spcBef>
              <a:buNone/>
            </a:pPr>
            <a:r>
              <a:rPr lang="es-CO" sz="1800" b="1" dirty="0">
                <a:effectLst/>
                <a:latin typeface="Arial" panose="020B0604020202020204" pitchFamily="34" charset="0"/>
                <a:ea typeface="Arial MT"/>
                <a:cs typeface="Arial MT"/>
              </a:rPr>
              <a:t> </a:t>
            </a:r>
            <a:r>
              <a:rPr lang="es-CO" sz="1800" dirty="0">
                <a:effectLst/>
                <a:latin typeface="Arial" panose="020B0604020202020204" pitchFamily="34" charset="0"/>
                <a:ea typeface="Arial MT"/>
                <a:cs typeface="Arial MT"/>
              </a:rPr>
              <a:t>La Asociación de Usuarios del Acueducto de la Vereda San Isidro mantuvo una gestión organizada y preventiva del SG-SST durante la vigencia 2025.</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No se presentaron accidentes de trabajo ni enfermedades laborales, lo cual evidencia la efectividad de las acciones implementadas.</a:t>
            </a:r>
            <a:endParaRPr lang="es-CO" sz="1800" dirty="0">
              <a:effectLst/>
              <a:latin typeface="Arial MT"/>
              <a:ea typeface="Arial MT"/>
              <a:cs typeface="Arial MT"/>
            </a:endParaRPr>
          </a:p>
          <a:p>
            <a:pPr marL="342900" lvl="0" indent="-342900" algn="just">
              <a:spcBef>
                <a:spcPts val="465"/>
              </a:spcBef>
              <a:buSzPts val="1000"/>
              <a:buFont typeface="Symbol" panose="05050102010706020507" pitchFamily="18" charset="2"/>
              <a:buChar char=""/>
              <a:tabLst>
                <a:tab pos="835025" algn="l"/>
              </a:tabLst>
            </a:pPr>
            <a:r>
              <a:rPr lang="es-CO" sz="1800" dirty="0">
                <a:effectLst/>
                <a:latin typeface="Arial" panose="020B0604020202020204" pitchFamily="34" charset="0"/>
                <a:ea typeface="Arial MT"/>
                <a:cs typeface="Arial MT"/>
              </a:rPr>
              <a:t>El cumplimiento del plan anual demuestra el compromiso institucional con la seguridad, la salud y el bienestar de los trabajadores.</a:t>
            </a:r>
            <a:endParaRPr lang="es-CO" sz="1800" dirty="0">
              <a:effectLst/>
              <a:latin typeface="Arial MT"/>
              <a:ea typeface="Arial MT"/>
              <a:cs typeface="Arial MT"/>
            </a:endParaRPr>
          </a:p>
        </p:txBody>
      </p:sp>
    </p:spTree>
    <p:extLst>
      <p:ext uri="{BB962C8B-B14F-4D97-AF65-F5344CB8AC3E}">
        <p14:creationId xmlns:p14="http://schemas.microsoft.com/office/powerpoint/2010/main" val="1900299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CCBF2E9-3A94-8A14-DAEF-9CAF2B8F91EB}"/>
              </a:ext>
            </a:extLst>
          </p:cNvPr>
          <p:cNvSpPr txBox="1"/>
          <p:nvPr/>
        </p:nvSpPr>
        <p:spPr>
          <a:xfrm>
            <a:off x="309880" y="375920"/>
            <a:ext cx="11572240" cy="1917256"/>
          </a:xfrm>
          <a:prstGeom prst="rect">
            <a:avLst/>
          </a:prstGeom>
          <a:noFill/>
        </p:spPr>
        <p:txBody>
          <a:bodyPr wrap="square">
            <a:spAutoFit/>
          </a:bodyPr>
          <a:lstStyle/>
          <a:p>
            <a:pPr marL="606425" algn="just">
              <a:spcBef>
                <a:spcPts val="465"/>
              </a:spcBef>
              <a:buNone/>
            </a:pPr>
            <a:r>
              <a:rPr lang="es-CO" sz="1800" b="1" dirty="0">
                <a:effectLst/>
                <a:latin typeface="Arial" panose="020B0604020202020204" pitchFamily="34" charset="0"/>
                <a:ea typeface="Arial MT"/>
                <a:cs typeface="Arial MT"/>
              </a:rPr>
              <a:t>6. Evidencia Fotográfica</a:t>
            </a:r>
            <a:endParaRPr lang="es-CO" sz="1800" dirty="0">
              <a:effectLst/>
              <a:latin typeface="Arial MT"/>
              <a:ea typeface="Arial MT"/>
              <a:cs typeface="Arial MT"/>
            </a:endParaRPr>
          </a:p>
          <a:p>
            <a:pPr marL="606425" algn="just">
              <a:spcBef>
                <a:spcPts val="465"/>
              </a:spcBef>
              <a:buNone/>
            </a:pPr>
            <a:r>
              <a:rPr lang="es-CO" sz="1800" dirty="0">
                <a:effectLst/>
                <a:latin typeface="Arial" panose="020B0604020202020204" pitchFamily="34" charset="0"/>
                <a:ea typeface="Arial MT"/>
                <a:cs typeface="Arial MT"/>
              </a:rPr>
              <a:t>Durante la vigencia 2025 se realizó registro fotográfico de las actividades ejecutadas, las cuales evidencian la participación activa de los trabajadores y el desarrollo de las acciones del SG-SST.</a:t>
            </a:r>
            <a:endParaRPr lang="es-CO" sz="1800" dirty="0">
              <a:effectLst/>
              <a:latin typeface="Arial MT"/>
              <a:ea typeface="Arial MT"/>
              <a:cs typeface="Arial MT"/>
            </a:endParaRPr>
          </a:p>
          <a:p>
            <a:pPr marL="457200" algn="just">
              <a:lnSpc>
                <a:spcPct val="115000"/>
              </a:lnSpc>
              <a:buNone/>
            </a:pPr>
            <a:r>
              <a:rPr lang="es-ES" sz="1800" dirty="0">
                <a:effectLst/>
                <a:latin typeface="Arial" panose="020B0604020202020204" pitchFamily="34" charset="0"/>
                <a:ea typeface="Times New Roman" panose="02020603050405020304" pitchFamily="18" charset="0"/>
              </a:rPr>
              <a:t> </a:t>
            </a:r>
            <a:endParaRPr lang="es-CO" sz="1800" dirty="0">
              <a:effectLst/>
              <a:latin typeface="Times New Roman" panose="02020603050405020304" pitchFamily="18" charset="0"/>
              <a:ea typeface="Times New Roman" panose="02020603050405020304" pitchFamily="18" charset="0"/>
            </a:endParaRPr>
          </a:p>
          <a:p>
            <a:pPr marL="457200" algn="just">
              <a:lnSpc>
                <a:spcPct val="115000"/>
              </a:lnSpc>
              <a:buNone/>
            </a:pPr>
            <a:r>
              <a:rPr lang="es-ES" sz="1800" dirty="0">
                <a:effectLst/>
                <a:latin typeface="Arial" panose="020B0604020202020204" pitchFamily="34" charset="0"/>
                <a:ea typeface="Times New Roman" panose="02020603050405020304" pitchFamily="18" charset="0"/>
              </a:rPr>
              <a:t> </a:t>
            </a:r>
            <a:endParaRPr lang="es-CO" sz="1800" dirty="0">
              <a:effectLst/>
              <a:latin typeface="Times New Roman" panose="02020603050405020304" pitchFamily="18" charset="0"/>
              <a:ea typeface="Times New Roman" panose="02020603050405020304" pitchFamily="18" charset="0"/>
            </a:endParaRPr>
          </a:p>
          <a:p>
            <a:pPr algn="ctr">
              <a:lnSpc>
                <a:spcPct val="115000"/>
              </a:lnSpc>
              <a:buNone/>
            </a:pPr>
            <a:r>
              <a:rPr lang="es-ES" sz="1800" b="1" dirty="0">
                <a:effectLst/>
                <a:latin typeface="Arial" panose="020B0604020202020204" pitchFamily="34" charset="0"/>
                <a:ea typeface="Times New Roman" panose="02020603050405020304" pitchFamily="18" charset="0"/>
              </a:rPr>
              <a:t>CAPACITACIÓN AL PERSONAL</a:t>
            </a:r>
            <a:endParaRPr lang="es-CO" sz="1800" dirty="0">
              <a:effectLst/>
              <a:latin typeface="Times New Roman" panose="02020603050405020304" pitchFamily="18" charset="0"/>
              <a:ea typeface="Times New Roman" panose="02020603050405020304" pitchFamily="18" charset="0"/>
            </a:endParaRPr>
          </a:p>
        </p:txBody>
      </p:sp>
      <p:pic>
        <p:nvPicPr>
          <p:cNvPr id="6" name="Imagen 5">
            <a:extLst>
              <a:ext uri="{FF2B5EF4-FFF2-40B4-BE49-F238E27FC236}">
                <a16:creationId xmlns:a16="http://schemas.microsoft.com/office/drawing/2014/main" id="{AB8695EE-FA9C-73EB-7960-85D8DDAAA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566" y="2457894"/>
            <a:ext cx="3755571" cy="2552065"/>
          </a:xfrm>
          <a:prstGeom prst="rect">
            <a:avLst/>
          </a:prstGeom>
        </p:spPr>
      </p:pic>
      <p:pic>
        <p:nvPicPr>
          <p:cNvPr id="7" name="Imagen 6">
            <a:extLst>
              <a:ext uri="{FF2B5EF4-FFF2-40B4-BE49-F238E27FC236}">
                <a16:creationId xmlns:a16="http://schemas.microsoft.com/office/drawing/2014/main" id="{FA552738-285B-70EA-EC7A-06962B8809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3229" y="2469959"/>
            <a:ext cx="3755571" cy="2540000"/>
          </a:xfrm>
          <a:prstGeom prst="rect">
            <a:avLst/>
          </a:prstGeom>
          <a:noFill/>
          <a:ln>
            <a:noFill/>
          </a:ln>
        </p:spPr>
      </p:pic>
    </p:spTree>
    <p:extLst>
      <p:ext uri="{BB962C8B-B14F-4D97-AF65-F5344CB8AC3E}">
        <p14:creationId xmlns:p14="http://schemas.microsoft.com/office/powerpoint/2010/main" val="2169531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F3D8D4E-9E04-293D-DA37-C3AB004EB3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1229" b="18363"/>
          <a:stretch>
            <a:fillRect/>
          </a:stretch>
        </p:blipFill>
        <p:spPr bwMode="auto">
          <a:xfrm>
            <a:off x="1002256" y="953724"/>
            <a:ext cx="3177858" cy="2888933"/>
          </a:xfrm>
          <a:prstGeom prst="rect">
            <a:avLst/>
          </a:prstGeom>
          <a:noFill/>
          <a:ln>
            <a:noFill/>
          </a:ln>
          <a:extLst>
            <a:ext uri="{53640926-AAD7-44D8-BBD7-CCE9431645EC}">
              <a14:shadowObscured xmlns:a14="http://schemas.microsoft.com/office/drawing/2010/main"/>
            </a:ext>
          </a:extLst>
        </p:spPr>
      </p:pic>
      <p:pic>
        <p:nvPicPr>
          <p:cNvPr id="3" name="Imagen 2">
            <a:extLst>
              <a:ext uri="{FF2B5EF4-FFF2-40B4-BE49-F238E27FC236}">
                <a16:creationId xmlns:a16="http://schemas.microsoft.com/office/drawing/2014/main" id="{6353D8AA-95ED-A419-11CA-A0C5BBB2D1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5942" y="965788"/>
            <a:ext cx="3290344" cy="3007497"/>
          </a:xfrm>
          <a:prstGeom prst="rect">
            <a:avLst/>
          </a:prstGeom>
          <a:noFill/>
          <a:ln>
            <a:noFill/>
          </a:ln>
        </p:spPr>
      </p:pic>
    </p:spTree>
    <p:extLst>
      <p:ext uri="{BB962C8B-B14F-4D97-AF65-F5344CB8AC3E}">
        <p14:creationId xmlns:p14="http://schemas.microsoft.com/office/powerpoint/2010/main" val="2271808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C236D43-E704-827C-3E19-5F6DE362265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457" y="536122"/>
            <a:ext cx="4637314" cy="4408713"/>
          </a:xfrm>
          <a:prstGeom prst="rect">
            <a:avLst/>
          </a:prstGeom>
          <a:noFill/>
          <a:ln>
            <a:noFill/>
          </a:ln>
        </p:spPr>
      </p:pic>
      <p:pic>
        <p:nvPicPr>
          <p:cNvPr id="3" name="Imagen 2">
            <a:extLst>
              <a:ext uri="{FF2B5EF4-FFF2-40B4-BE49-F238E27FC236}">
                <a16:creationId xmlns:a16="http://schemas.microsoft.com/office/drawing/2014/main" id="{DCA382DA-9DCA-B929-A9BD-E3B64BAF31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414926"/>
            <a:ext cx="4757284" cy="4408713"/>
          </a:xfrm>
          <a:prstGeom prst="rect">
            <a:avLst/>
          </a:prstGeom>
          <a:noFill/>
          <a:ln>
            <a:noFill/>
          </a:ln>
        </p:spPr>
      </p:pic>
    </p:spTree>
    <p:extLst>
      <p:ext uri="{BB962C8B-B14F-4D97-AF65-F5344CB8AC3E}">
        <p14:creationId xmlns:p14="http://schemas.microsoft.com/office/powerpoint/2010/main" val="785536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7B71968-34D4-76B7-9EE5-9069675AEA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346" y="364626"/>
            <a:ext cx="3821339" cy="2580005"/>
          </a:xfrm>
          <a:prstGeom prst="rect">
            <a:avLst/>
          </a:prstGeom>
          <a:noFill/>
          <a:ln>
            <a:noFill/>
          </a:ln>
        </p:spPr>
      </p:pic>
      <p:pic>
        <p:nvPicPr>
          <p:cNvPr id="3" name="Imagen 2">
            <a:extLst>
              <a:ext uri="{FF2B5EF4-FFF2-40B4-BE49-F238E27FC236}">
                <a16:creationId xmlns:a16="http://schemas.microsoft.com/office/drawing/2014/main" id="{3DDA98EA-BD88-3E23-C4BD-6A7224680D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19" t="33435" r="32225" b="30414"/>
          <a:stretch>
            <a:fillRect/>
          </a:stretch>
        </p:blipFill>
        <p:spPr bwMode="auto">
          <a:xfrm>
            <a:off x="5867400" y="268515"/>
            <a:ext cx="4376057" cy="2676116"/>
          </a:xfrm>
          <a:prstGeom prst="rect">
            <a:avLst/>
          </a:prstGeom>
          <a:noFill/>
          <a:ln>
            <a:noFill/>
          </a:ln>
          <a:extLst>
            <a:ext uri="{53640926-AAD7-44D8-BBD7-CCE9431645EC}">
              <a14:shadowObscured xmlns:a14="http://schemas.microsoft.com/office/drawing/2010/main"/>
            </a:ext>
          </a:extLst>
        </p:spPr>
      </p:pic>
      <p:pic>
        <p:nvPicPr>
          <p:cNvPr id="4" name="Imagen 3">
            <a:extLst>
              <a:ext uri="{FF2B5EF4-FFF2-40B4-BE49-F238E27FC236}">
                <a16:creationId xmlns:a16="http://schemas.microsoft.com/office/drawing/2014/main" id="{9A061977-29BB-7599-70D4-02D4D761310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468" t="9956" r="21475" b="23820"/>
          <a:stretch>
            <a:fillRect/>
          </a:stretch>
        </p:blipFill>
        <p:spPr bwMode="auto">
          <a:xfrm>
            <a:off x="2808514" y="3026229"/>
            <a:ext cx="4929413" cy="284117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34321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546F3B9-7904-468D-A2C9-A153F76F01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2" y="0"/>
            <a:ext cx="12194481" cy="6082145"/>
          </a:xfrm>
          <a:prstGeom prst="rect">
            <a:avLst/>
          </a:prstGeom>
        </p:spPr>
      </p:pic>
    </p:spTree>
    <p:extLst>
      <p:ext uri="{BB962C8B-B14F-4D97-AF65-F5344CB8AC3E}">
        <p14:creationId xmlns:p14="http://schemas.microsoft.com/office/powerpoint/2010/main" val="1514564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6">
            <a:extLst>
              <a:ext uri="{FF2B5EF4-FFF2-40B4-BE49-F238E27FC236}">
                <a16:creationId xmlns:a16="http://schemas.microsoft.com/office/drawing/2014/main" id="{D04858FE-845F-146E-12D1-6EB842359908}"/>
              </a:ext>
            </a:extLst>
          </p:cNvPr>
          <p:cNvGraphicFramePr>
            <a:graphicFrameLocks noGrp="1"/>
          </p:cNvGraphicFramePr>
          <p:nvPr>
            <p:extLst>
              <p:ext uri="{D42A27DB-BD31-4B8C-83A1-F6EECF244321}">
                <p14:modId xmlns:p14="http://schemas.microsoft.com/office/powerpoint/2010/main" val="457077895"/>
              </p:ext>
            </p:extLst>
          </p:nvPr>
        </p:nvGraphicFramePr>
        <p:xfrm>
          <a:off x="2661476" y="1142708"/>
          <a:ext cx="7986204" cy="1658660"/>
        </p:xfrm>
        <a:graphic>
          <a:graphicData uri="http://schemas.openxmlformats.org/drawingml/2006/table">
            <a:tbl>
              <a:tblPr firstRow="1" bandRow="1">
                <a:tableStyleId>{5C22544A-7EE6-4342-B048-85BDC9FD1C3A}</a:tableStyleId>
              </a:tblPr>
              <a:tblGrid>
                <a:gridCol w="7986204">
                  <a:extLst>
                    <a:ext uri="{9D8B030D-6E8A-4147-A177-3AD203B41FA5}">
                      <a16:colId xmlns:a16="http://schemas.microsoft.com/office/drawing/2014/main" val="3018605807"/>
                    </a:ext>
                  </a:extLst>
                </a:gridCol>
              </a:tblGrid>
              <a:tr h="1658660">
                <a:tc>
                  <a:txBody>
                    <a:bodyPr/>
                    <a:lstStyle/>
                    <a:p>
                      <a:pPr algn="ctr"/>
                      <a:r>
                        <a:rPr lang="es-419" sz="5400" b="1" dirty="0">
                          <a:solidFill>
                            <a:schemeClr val="tx1"/>
                          </a:solidFill>
                          <a:latin typeface="Arial" panose="020B0604020202020204" pitchFamily="34" charset="0"/>
                          <a:cs typeface="Arial" panose="020B0604020202020204" pitchFamily="34" charset="0"/>
                        </a:rPr>
                        <a:t>418.120.737</a:t>
                      </a:r>
                    </a:p>
                  </a:txBody>
                  <a:tcPr anchor="ctr"/>
                </a:tc>
                <a:extLst>
                  <a:ext uri="{0D108BD9-81ED-4DB2-BD59-A6C34878D82A}">
                    <a16:rowId xmlns:a16="http://schemas.microsoft.com/office/drawing/2014/main" val="3721178500"/>
                  </a:ext>
                </a:extLst>
              </a:tr>
            </a:tbl>
          </a:graphicData>
        </a:graphic>
      </p:graphicFrame>
      <p:graphicFrame>
        <p:nvGraphicFramePr>
          <p:cNvPr id="16" name="Tabla 16">
            <a:extLst>
              <a:ext uri="{FF2B5EF4-FFF2-40B4-BE49-F238E27FC236}">
                <a16:creationId xmlns:a16="http://schemas.microsoft.com/office/drawing/2014/main" id="{445EFC87-D617-F936-7EBA-17C23D6913CA}"/>
              </a:ext>
            </a:extLst>
          </p:cNvPr>
          <p:cNvGraphicFramePr>
            <a:graphicFrameLocks noGrp="1"/>
          </p:cNvGraphicFramePr>
          <p:nvPr>
            <p:extLst>
              <p:ext uri="{D42A27DB-BD31-4B8C-83A1-F6EECF244321}">
                <p14:modId xmlns:p14="http://schemas.microsoft.com/office/powerpoint/2010/main" val="4216438395"/>
              </p:ext>
            </p:extLst>
          </p:nvPr>
        </p:nvGraphicFramePr>
        <p:xfrm>
          <a:off x="4419598" y="173752"/>
          <a:ext cx="3836505" cy="822960"/>
        </p:xfrm>
        <a:graphic>
          <a:graphicData uri="http://schemas.openxmlformats.org/drawingml/2006/table">
            <a:tbl>
              <a:tblPr firstRow="1" bandRow="1">
                <a:tableStyleId>{5C22544A-7EE6-4342-B048-85BDC9FD1C3A}</a:tableStyleId>
              </a:tblPr>
              <a:tblGrid>
                <a:gridCol w="3836505">
                  <a:extLst>
                    <a:ext uri="{9D8B030D-6E8A-4147-A177-3AD203B41FA5}">
                      <a16:colId xmlns:a16="http://schemas.microsoft.com/office/drawing/2014/main" val="2044844777"/>
                    </a:ext>
                  </a:extLst>
                </a:gridCol>
              </a:tblGrid>
              <a:tr h="370840">
                <a:tc>
                  <a:txBody>
                    <a:bodyPr/>
                    <a:lstStyle/>
                    <a:p>
                      <a:pPr algn="ctr"/>
                      <a:r>
                        <a:rPr lang="es-MX" sz="4800" dirty="0">
                          <a:latin typeface="Arial" panose="020B0604020202020204" pitchFamily="34" charset="0"/>
                          <a:cs typeface="Arial" panose="020B0604020202020204" pitchFamily="34" charset="0"/>
                        </a:rPr>
                        <a:t>INGRESOS</a:t>
                      </a:r>
                      <a:endParaRPr lang="es-419" sz="4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7100361"/>
                  </a:ext>
                </a:extLst>
              </a:tr>
            </a:tbl>
          </a:graphicData>
        </a:graphic>
      </p:graphicFrame>
    </p:spTree>
    <p:extLst>
      <p:ext uri="{BB962C8B-B14F-4D97-AF65-F5344CB8AC3E}">
        <p14:creationId xmlns:p14="http://schemas.microsoft.com/office/powerpoint/2010/main" val="1947265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a 16">
            <a:extLst>
              <a:ext uri="{FF2B5EF4-FFF2-40B4-BE49-F238E27FC236}">
                <a16:creationId xmlns:a16="http://schemas.microsoft.com/office/drawing/2014/main" id="{445EFC87-D617-F936-7EBA-17C23D6913CA}"/>
              </a:ext>
            </a:extLst>
          </p:cNvPr>
          <p:cNvGraphicFramePr>
            <a:graphicFrameLocks noGrp="1"/>
          </p:cNvGraphicFramePr>
          <p:nvPr>
            <p:extLst>
              <p:ext uri="{D42A27DB-BD31-4B8C-83A1-F6EECF244321}">
                <p14:modId xmlns:p14="http://schemas.microsoft.com/office/powerpoint/2010/main" val="290707680"/>
              </p:ext>
            </p:extLst>
          </p:nvPr>
        </p:nvGraphicFramePr>
        <p:xfrm>
          <a:off x="2270537" y="1304165"/>
          <a:ext cx="7878417" cy="1195196"/>
        </p:xfrm>
        <a:graphic>
          <a:graphicData uri="http://schemas.openxmlformats.org/drawingml/2006/table">
            <a:tbl>
              <a:tblPr firstRow="1" bandRow="1">
                <a:tableStyleId>{5C22544A-7EE6-4342-B048-85BDC9FD1C3A}</a:tableStyleId>
              </a:tblPr>
              <a:tblGrid>
                <a:gridCol w="7878417">
                  <a:extLst>
                    <a:ext uri="{9D8B030D-6E8A-4147-A177-3AD203B41FA5}">
                      <a16:colId xmlns:a16="http://schemas.microsoft.com/office/drawing/2014/main" val="2044844777"/>
                    </a:ext>
                  </a:extLst>
                </a:gridCol>
              </a:tblGrid>
              <a:tr h="1195196">
                <a:tc>
                  <a:txBody>
                    <a:bodyPr/>
                    <a:lstStyle/>
                    <a:p>
                      <a:pPr algn="ctr"/>
                      <a:r>
                        <a:rPr lang="es-MX" sz="4800" dirty="0">
                          <a:latin typeface="Arial" panose="020B0604020202020204" pitchFamily="34" charset="0"/>
                          <a:cs typeface="Arial" panose="020B0604020202020204" pitchFamily="34" charset="0"/>
                        </a:rPr>
                        <a:t>OTROS INGRESOS</a:t>
                      </a:r>
                      <a:endParaRPr lang="es-419" sz="4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7100361"/>
                  </a:ext>
                </a:extLst>
              </a:tr>
            </a:tbl>
          </a:graphicData>
        </a:graphic>
      </p:graphicFrame>
      <p:graphicFrame>
        <p:nvGraphicFramePr>
          <p:cNvPr id="20" name="Tabla 20">
            <a:extLst>
              <a:ext uri="{FF2B5EF4-FFF2-40B4-BE49-F238E27FC236}">
                <a16:creationId xmlns:a16="http://schemas.microsoft.com/office/drawing/2014/main" id="{16044DFF-22C3-7660-2842-137D3FFAFF6C}"/>
              </a:ext>
            </a:extLst>
          </p:cNvPr>
          <p:cNvGraphicFramePr>
            <a:graphicFrameLocks noGrp="1"/>
          </p:cNvGraphicFramePr>
          <p:nvPr>
            <p:extLst>
              <p:ext uri="{D42A27DB-BD31-4B8C-83A1-F6EECF244321}">
                <p14:modId xmlns:p14="http://schemas.microsoft.com/office/powerpoint/2010/main" val="3944916959"/>
              </p:ext>
            </p:extLst>
          </p:nvPr>
        </p:nvGraphicFramePr>
        <p:xfrm>
          <a:off x="2402617" y="3672841"/>
          <a:ext cx="7878418" cy="1590039"/>
        </p:xfrm>
        <a:graphic>
          <a:graphicData uri="http://schemas.openxmlformats.org/drawingml/2006/table">
            <a:tbl>
              <a:tblPr firstRow="1" bandRow="1">
                <a:tableStyleId>{5C22544A-7EE6-4342-B048-85BDC9FD1C3A}</a:tableStyleId>
              </a:tblPr>
              <a:tblGrid>
                <a:gridCol w="7878418">
                  <a:extLst>
                    <a:ext uri="{9D8B030D-6E8A-4147-A177-3AD203B41FA5}">
                      <a16:colId xmlns:a16="http://schemas.microsoft.com/office/drawing/2014/main" val="2878233495"/>
                    </a:ext>
                  </a:extLst>
                </a:gridCol>
              </a:tblGrid>
              <a:tr h="428943">
                <a:tc>
                  <a:txBody>
                    <a:bodyPr/>
                    <a:lstStyle/>
                    <a:p>
                      <a:pPr algn="ct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50825857"/>
                  </a:ext>
                </a:extLst>
              </a:tr>
              <a:tr h="949959">
                <a:tc>
                  <a:txBody>
                    <a:bodyPr/>
                    <a:lstStyle/>
                    <a:p>
                      <a:pPr algn="ctr"/>
                      <a:r>
                        <a:rPr lang="es-ES" sz="5400" b="1" dirty="0">
                          <a:latin typeface="Arial" panose="020B0604020202020204" pitchFamily="34" charset="0"/>
                          <a:cs typeface="Arial" panose="020B0604020202020204" pitchFamily="34" charset="0"/>
                        </a:rPr>
                        <a:t>1.795.423</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90366535"/>
                  </a:ext>
                </a:extLst>
              </a:tr>
            </a:tbl>
          </a:graphicData>
        </a:graphic>
      </p:graphicFrame>
    </p:spTree>
    <p:extLst>
      <p:ext uri="{BB962C8B-B14F-4D97-AF65-F5344CB8AC3E}">
        <p14:creationId xmlns:p14="http://schemas.microsoft.com/office/powerpoint/2010/main" val="2783010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a 19">
            <a:extLst>
              <a:ext uri="{FF2B5EF4-FFF2-40B4-BE49-F238E27FC236}">
                <a16:creationId xmlns:a16="http://schemas.microsoft.com/office/drawing/2014/main" id="{4EB2D75B-549C-9BAA-7DD7-4907A6B4F572}"/>
              </a:ext>
            </a:extLst>
          </p:cNvPr>
          <p:cNvGraphicFramePr>
            <a:graphicFrameLocks noGrp="1"/>
          </p:cNvGraphicFramePr>
          <p:nvPr>
            <p:extLst>
              <p:ext uri="{D42A27DB-BD31-4B8C-83A1-F6EECF244321}">
                <p14:modId xmlns:p14="http://schemas.microsoft.com/office/powerpoint/2010/main" val="2834393555"/>
              </p:ext>
            </p:extLst>
          </p:nvPr>
        </p:nvGraphicFramePr>
        <p:xfrm>
          <a:off x="1300480" y="1991360"/>
          <a:ext cx="9916160" cy="2626652"/>
        </p:xfrm>
        <a:graphic>
          <a:graphicData uri="http://schemas.openxmlformats.org/drawingml/2006/table">
            <a:tbl>
              <a:tblPr firstRow="1" bandRow="1">
                <a:tableStyleId>{5C22544A-7EE6-4342-B048-85BDC9FD1C3A}</a:tableStyleId>
              </a:tblPr>
              <a:tblGrid>
                <a:gridCol w="9916160">
                  <a:extLst>
                    <a:ext uri="{9D8B030D-6E8A-4147-A177-3AD203B41FA5}">
                      <a16:colId xmlns:a16="http://schemas.microsoft.com/office/drawing/2014/main" val="4125639495"/>
                    </a:ext>
                  </a:extLst>
                </a:gridCol>
              </a:tblGrid>
              <a:tr h="1216758">
                <a:tc>
                  <a:txBody>
                    <a:bodyPr/>
                    <a:lstStyle/>
                    <a:p>
                      <a:pPr algn="ctr"/>
                      <a:r>
                        <a:rPr lang="es-MX" sz="3600" b="1" dirty="0">
                          <a:latin typeface="Arial" panose="020B0604020202020204" pitchFamily="34" charset="0"/>
                          <a:cs typeface="Arial" panose="020B0604020202020204" pitchFamily="34" charset="0"/>
                        </a:rPr>
                        <a:t>MATRICULAS</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58991775"/>
                  </a:ext>
                </a:extLst>
              </a:tr>
              <a:tr h="1409894">
                <a:tc>
                  <a:txBody>
                    <a:bodyPr/>
                    <a:lstStyle/>
                    <a:p>
                      <a:pPr algn="ctr"/>
                      <a:r>
                        <a:rPr lang="es-ES" sz="6000" b="1" dirty="0">
                          <a:latin typeface="Arial" panose="020B0604020202020204" pitchFamily="34" charset="0"/>
                          <a:cs typeface="Arial" panose="020B0604020202020204" pitchFamily="34" charset="0"/>
                        </a:rPr>
                        <a:t>92.972.000</a:t>
                      </a:r>
                      <a:endParaRPr lang="es-419" sz="6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90137985"/>
                  </a:ext>
                </a:extLst>
              </a:tr>
            </a:tbl>
          </a:graphicData>
        </a:graphic>
      </p:graphicFrame>
    </p:spTree>
    <p:extLst>
      <p:ext uri="{BB962C8B-B14F-4D97-AF65-F5344CB8AC3E}">
        <p14:creationId xmlns:p14="http://schemas.microsoft.com/office/powerpoint/2010/main" val="1721976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a 18">
            <a:extLst>
              <a:ext uri="{FF2B5EF4-FFF2-40B4-BE49-F238E27FC236}">
                <a16:creationId xmlns:a16="http://schemas.microsoft.com/office/drawing/2014/main" id="{3C2A2297-DBD2-BAE5-E4A8-440B540275EB}"/>
              </a:ext>
            </a:extLst>
          </p:cNvPr>
          <p:cNvGraphicFramePr>
            <a:graphicFrameLocks noGrp="1"/>
          </p:cNvGraphicFramePr>
          <p:nvPr>
            <p:extLst>
              <p:ext uri="{D42A27DB-BD31-4B8C-83A1-F6EECF244321}">
                <p14:modId xmlns:p14="http://schemas.microsoft.com/office/powerpoint/2010/main" val="2574323464"/>
              </p:ext>
            </p:extLst>
          </p:nvPr>
        </p:nvGraphicFramePr>
        <p:xfrm>
          <a:off x="2246242" y="1417320"/>
          <a:ext cx="8333408" cy="2103120"/>
        </p:xfrm>
        <a:graphic>
          <a:graphicData uri="http://schemas.openxmlformats.org/drawingml/2006/table">
            <a:tbl>
              <a:tblPr firstRow="1" bandRow="1">
                <a:tableStyleId>{5C22544A-7EE6-4342-B048-85BDC9FD1C3A}</a:tableStyleId>
              </a:tblPr>
              <a:tblGrid>
                <a:gridCol w="8333408">
                  <a:extLst>
                    <a:ext uri="{9D8B030D-6E8A-4147-A177-3AD203B41FA5}">
                      <a16:colId xmlns:a16="http://schemas.microsoft.com/office/drawing/2014/main" val="3940639847"/>
                    </a:ext>
                  </a:extLst>
                </a:gridCol>
              </a:tblGrid>
              <a:tr h="472587">
                <a:tc>
                  <a:txBody>
                    <a:bodyPr/>
                    <a:lstStyle/>
                    <a:p>
                      <a:pPr algn="ctr"/>
                      <a:r>
                        <a:rPr lang="es-MX" sz="3600" b="1" dirty="0">
                          <a:latin typeface="Arial" panose="020B0604020202020204" pitchFamily="34" charset="0"/>
                          <a:cs typeface="Arial" panose="020B0604020202020204" pitchFamily="34" charset="0"/>
                        </a:rPr>
                        <a:t>CARGO FIJO</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6293486"/>
                  </a:ext>
                </a:extLst>
              </a:tr>
              <a:tr h="1080198">
                <a:tc>
                  <a:txBody>
                    <a:bodyPr/>
                    <a:lstStyle/>
                    <a:p>
                      <a:pPr algn="ctr"/>
                      <a:r>
                        <a:rPr lang="es-ES" sz="5400" b="1" dirty="0">
                          <a:latin typeface="Arial" panose="020B0604020202020204" pitchFamily="34" charset="0"/>
                          <a:cs typeface="Arial" panose="020B0604020202020204" pitchFamily="34" charset="0"/>
                        </a:rPr>
                        <a:t>107.451.083</a:t>
                      </a:r>
                    </a:p>
                    <a:p>
                      <a:pPr algn="ct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6143820"/>
                  </a:ext>
                </a:extLst>
              </a:tr>
            </a:tbl>
          </a:graphicData>
        </a:graphic>
      </p:graphicFrame>
      <p:graphicFrame>
        <p:nvGraphicFramePr>
          <p:cNvPr id="20" name="Tabla 20">
            <a:extLst>
              <a:ext uri="{FF2B5EF4-FFF2-40B4-BE49-F238E27FC236}">
                <a16:creationId xmlns:a16="http://schemas.microsoft.com/office/drawing/2014/main" id="{16044DFF-22C3-7660-2842-137D3FFAFF6C}"/>
              </a:ext>
            </a:extLst>
          </p:cNvPr>
          <p:cNvGraphicFramePr>
            <a:graphicFrameLocks noGrp="1"/>
          </p:cNvGraphicFramePr>
          <p:nvPr>
            <p:extLst>
              <p:ext uri="{D42A27DB-BD31-4B8C-83A1-F6EECF244321}">
                <p14:modId xmlns:p14="http://schemas.microsoft.com/office/powerpoint/2010/main" val="2769627512"/>
              </p:ext>
            </p:extLst>
          </p:nvPr>
        </p:nvGraphicFramePr>
        <p:xfrm>
          <a:off x="2246242" y="3887895"/>
          <a:ext cx="8333408" cy="1554480"/>
        </p:xfrm>
        <a:graphic>
          <a:graphicData uri="http://schemas.openxmlformats.org/drawingml/2006/table">
            <a:tbl>
              <a:tblPr firstRow="1" bandRow="1">
                <a:tableStyleId>{5C22544A-7EE6-4342-B048-85BDC9FD1C3A}</a:tableStyleId>
              </a:tblPr>
              <a:tblGrid>
                <a:gridCol w="8333408">
                  <a:extLst>
                    <a:ext uri="{9D8B030D-6E8A-4147-A177-3AD203B41FA5}">
                      <a16:colId xmlns:a16="http://schemas.microsoft.com/office/drawing/2014/main" val="2878233495"/>
                    </a:ext>
                  </a:extLst>
                </a:gridCol>
              </a:tblGrid>
              <a:tr h="370840">
                <a:tc>
                  <a:txBody>
                    <a:bodyPr/>
                    <a:lstStyle/>
                    <a:p>
                      <a:pPr algn="ctr"/>
                      <a:r>
                        <a:rPr lang="es-MX" sz="3600" b="1" dirty="0">
                          <a:latin typeface="Arial" panose="020B0604020202020204" pitchFamily="34" charset="0"/>
                          <a:cs typeface="Arial" panose="020B0604020202020204" pitchFamily="34" charset="0"/>
                        </a:rPr>
                        <a:t>CONSUMO</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50825857"/>
                  </a:ext>
                </a:extLst>
              </a:tr>
              <a:tr h="741680">
                <a:tc>
                  <a:txBody>
                    <a:bodyPr/>
                    <a:lstStyle/>
                    <a:p>
                      <a:pPr algn="ctr"/>
                      <a:r>
                        <a:rPr lang="es-ES" sz="5400" b="1" dirty="0">
                          <a:latin typeface="Arial" panose="020B0604020202020204" pitchFamily="34" charset="0"/>
                          <a:cs typeface="Arial" panose="020B0604020202020204" pitchFamily="34" charset="0"/>
                        </a:rPr>
                        <a:t>215.989.196</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90366535"/>
                  </a:ext>
                </a:extLst>
              </a:tr>
            </a:tbl>
          </a:graphicData>
        </a:graphic>
      </p:graphicFrame>
    </p:spTree>
    <p:extLst>
      <p:ext uri="{BB962C8B-B14F-4D97-AF65-F5344CB8AC3E}">
        <p14:creationId xmlns:p14="http://schemas.microsoft.com/office/powerpoint/2010/main" val="1886981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a 16">
            <a:extLst>
              <a:ext uri="{FF2B5EF4-FFF2-40B4-BE49-F238E27FC236}">
                <a16:creationId xmlns:a16="http://schemas.microsoft.com/office/drawing/2014/main" id="{445EFC87-D617-F936-7EBA-17C23D6913CA}"/>
              </a:ext>
            </a:extLst>
          </p:cNvPr>
          <p:cNvGraphicFramePr>
            <a:graphicFrameLocks noGrp="1"/>
          </p:cNvGraphicFramePr>
          <p:nvPr>
            <p:extLst>
              <p:ext uri="{D42A27DB-BD31-4B8C-83A1-F6EECF244321}">
                <p14:modId xmlns:p14="http://schemas.microsoft.com/office/powerpoint/2010/main" val="181725388"/>
              </p:ext>
            </p:extLst>
          </p:nvPr>
        </p:nvGraphicFramePr>
        <p:xfrm>
          <a:off x="4041912" y="226905"/>
          <a:ext cx="4373218" cy="822960"/>
        </p:xfrm>
        <a:graphic>
          <a:graphicData uri="http://schemas.openxmlformats.org/drawingml/2006/table">
            <a:tbl>
              <a:tblPr firstRow="1" bandRow="1">
                <a:tableStyleId>{5C22544A-7EE6-4342-B048-85BDC9FD1C3A}</a:tableStyleId>
              </a:tblPr>
              <a:tblGrid>
                <a:gridCol w="4373218">
                  <a:extLst>
                    <a:ext uri="{9D8B030D-6E8A-4147-A177-3AD203B41FA5}">
                      <a16:colId xmlns:a16="http://schemas.microsoft.com/office/drawing/2014/main" val="2044844777"/>
                    </a:ext>
                  </a:extLst>
                </a:gridCol>
              </a:tblGrid>
              <a:tr h="370840">
                <a:tc>
                  <a:txBody>
                    <a:bodyPr/>
                    <a:lstStyle/>
                    <a:p>
                      <a:pPr algn="ctr"/>
                      <a:r>
                        <a:rPr lang="es-MX" sz="4800" dirty="0">
                          <a:latin typeface="Arial" panose="020B0604020202020204" pitchFamily="34" charset="0"/>
                          <a:cs typeface="Arial" panose="020B0604020202020204" pitchFamily="34" charset="0"/>
                        </a:rPr>
                        <a:t>COSTOS</a:t>
                      </a:r>
                      <a:endParaRPr lang="es-419" sz="4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7100361"/>
                  </a:ext>
                </a:extLst>
              </a:tr>
            </a:tbl>
          </a:graphicData>
        </a:graphic>
      </p:graphicFrame>
      <p:graphicFrame>
        <p:nvGraphicFramePr>
          <p:cNvPr id="18" name="Tabla 18">
            <a:extLst>
              <a:ext uri="{FF2B5EF4-FFF2-40B4-BE49-F238E27FC236}">
                <a16:creationId xmlns:a16="http://schemas.microsoft.com/office/drawing/2014/main" id="{3C2A2297-DBD2-BAE5-E4A8-440B540275EB}"/>
              </a:ext>
            </a:extLst>
          </p:cNvPr>
          <p:cNvGraphicFramePr>
            <a:graphicFrameLocks noGrp="1"/>
          </p:cNvGraphicFramePr>
          <p:nvPr>
            <p:extLst>
              <p:ext uri="{D42A27DB-BD31-4B8C-83A1-F6EECF244321}">
                <p14:modId xmlns:p14="http://schemas.microsoft.com/office/powerpoint/2010/main" val="3842080421"/>
              </p:ext>
            </p:extLst>
          </p:nvPr>
        </p:nvGraphicFramePr>
        <p:xfrm>
          <a:off x="2568713" y="1497937"/>
          <a:ext cx="8534401" cy="1765712"/>
        </p:xfrm>
        <a:graphic>
          <a:graphicData uri="http://schemas.openxmlformats.org/drawingml/2006/table">
            <a:tbl>
              <a:tblPr firstRow="1" bandRow="1">
                <a:tableStyleId>{5C22544A-7EE6-4342-B048-85BDC9FD1C3A}</a:tableStyleId>
              </a:tblPr>
              <a:tblGrid>
                <a:gridCol w="8534401">
                  <a:extLst>
                    <a:ext uri="{9D8B030D-6E8A-4147-A177-3AD203B41FA5}">
                      <a16:colId xmlns:a16="http://schemas.microsoft.com/office/drawing/2014/main" val="3940639847"/>
                    </a:ext>
                  </a:extLst>
                </a:gridCol>
              </a:tblGrid>
              <a:tr h="368551">
                <a:tc>
                  <a:txBody>
                    <a:bodyPr/>
                    <a:lstStyle/>
                    <a:p>
                      <a:pPr algn="ctr"/>
                      <a:r>
                        <a:rPr lang="es-MX" sz="3600" b="1" dirty="0">
                          <a:latin typeface="Arial" panose="020B0604020202020204" pitchFamily="34" charset="0"/>
                          <a:cs typeface="Arial" panose="020B0604020202020204" pitchFamily="34" charset="0"/>
                        </a:rPr>
                        <a:t>COSTOS DE OPERACION</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6293486"/>
                  </a:ext>
                </a:extLst>
              </a:tr>
              <a:tr h="1125632">
                <a:tc>
                  <a:txBody>
                    <a:bodyPr/>
                    <a:lstStyle/>
                    <a:p>
                      <a:pPr algn="ctr"/>
                      <a:r>
                        <a:rPr lang="es-MX" sz="5400" b="1" dirty="0">
                          <a:latin typeface="Arial" panose="020B0604020202020204" pitchFamily="34" charset="0"/>
                          <a:cs typeface="Arial" panose="020B0604020202020204" pitchFamily="34" charset="0"/>
                        </a:rPr>
                        <a:t>280.582.002</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6143820"/>
                  </a:ext>
                </a:extLst>
              </a:tr>
            </a:tbl>
          </a:graphicData>
        </a:graphic>
      </p:graphicFrame>
    </p:spTree>
    <p:extLst>
      <p:ext uri="{BB962C8B-B14F-4D97-AF65-F5344CB8AC3E}">
        <p14:creationId xmlns:p14="http://schemas.microsoft.com/office/powerpoint/2010/main" val="791337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a 16">
            <a:extLst>
              <a:ext uri="{FF2B5EF4-FFF2-40B4-BE49-F238E27FC236}">
                <a16:creationId xmlns:a16="http://schemas.microsoft.com/office/drawing/2014/main" id="{445EFC87-D617-F936-7EBA-17C23D6913CA}"/>
              </a:ext>
            </a:extLst>
          </p:cNvPr>
          <p:cNvGraphicFramePr>
            <a:graphicFrameLocks noGrp="1"/>
          </p:cNvGraphicFramePr>
          <p:nvPr>
            <p:extLst>
              <p:ext uri="{D42A27DB-BD31-4B8C-83A1-F6EECF244321}">
                <p14:modId xmlns:p14="http://schemas.microsoft.com/office/powerpoint/2010/main" val="2546974060"/>
              </p:ext>
            </p:extLst>
          </p:nvPr>
        </p:nvGraphicFramePr>
        <p:xfrm>
          <a:off x="4041912" y="226905"/>
          <a:ext cx="4373218" cy="822960"/>
        </p:xfrm>
        <a:graphic>
          <a:graphicData uri="http://schemas.openxmlformats.org/drawingml/2006/table">
            <a:tbl>
              <a:tblPr firstRow="1" bandRow="1">
                <a:tableStyleId>{5C22544A-7EE6-4342-B048-85BDC9FD1C3A}</a:tableStyleId>
              </a:tblPr>
              <a:tblGrid>
                <a:gridCol w="4373218">
                  <a:extLst>
                    <a:ext uri="{9D8B030D-6E8A-4147-A177-3AD203B41FA5}">
                      <a16:colId xmlns:a16="http://schemas.microsoft.com/office/drawing/2014/main" val="2044844777"/>
                    </a:ext>
                  </a:extLst>
                </a:gridCol>
              </a:tblGrid>
              <a:tr h="370840">
                <a:tc>
                  <a:txBody>
                    <a:bodyPr/>
                    <a:lstStyle/>
                    <a:p>
                      <a:pPr algn="ctr"/>
                      <a:r>
                        <a:rPr lang="es-MX" sz="4800" dirty="0">
                          <a:latin typeface="Arial" panose="020B0604020202020204" pitchFamily="34" charset="0"/>
                          <a:cs typeface="Arial" panose="020B0604020202020204" pitchFamily="34" charset="0"/>
                        </a:rPr>
                        <a:t>GASTOS</a:t>
                      </a:r>
                      <a:endParaRPr lang="es-419" sz="4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7100361"/>
                  </a:ext>
                </a:extLst>
              </a:tr>
            </a:tbl>
          </a:graphicData>
        </a:graphic>
      </p:graphicFrame>
      <p:graphicFrame>
        <p:nvGraphicFramePr>
          <p:cNvPr id="18" name="Tabla 18">
            <a:extLst>
              <a:ext uri="{FF2B5EF4-FFF2-40B4-BE49-F238E27FC236}">
                <a16:creationId xmlns:a16="http://schemas.microsoft.com/office/drawing/2014/main" id="{3C2A2297-DBD2-BAE5-E4A8-440B540275EB}"/>
              </a:ext>
            </a:extLst>
          </p:cNvPr>
          <p:cNvGraphicFramePr>
            <a:graphicFrameLocks noGrp="1"/>
          </p:cNvGraphicFramePr>
          <p:nvPr>
            <p:extLst>
              <p:ext uri="{D42A27DB-BD31-4B8C-83A1-F6EECF244321}">
                <p14:modId xmlns:p14="http://schemas.microsoft.com/office/powerpoint/2010/main" val="3834066840"/>
              </p:ext>
            </p:extLst>
          </p:nvPr>
        </p:nvGraphicFramePr>
        <p:xfrm>
          <a:off x="2319130" y="1416657"/>
          <a:ext cx="8534401" cy="1853733"/>
        </p:xfrm>
        <a:graphic>
          <a:graphicData uri="http://schemas.openxmlformats.org/drawingml/2006/table">
            <a:tbl>
              <a:tblPr firstRow="1" bandRow="1">
                <a:tableStyleId>{5C22544A-7EE6-4342-B048-85BDC9FD1C3A}</a:tableStyleId>
              </a:tblPr>
              <a:tblGrid>
                <a:gridCol w="8534401">
                  <a:extLst>
                    <a:ext uri="{9D8B030D-6E8A-4147-A177-3AD203B41FA5}">
                      <a16:colId xmlns:a16="http://schemas.microsoft.com/office/drawing/2014/main" val="3940639847"/>
                    </a:ext>
                  </a:extLst>
                </a:gridCol>
              </a:tblGrid>
              <a:tr h="397370">
                <a:tc>
                  <a:txBody>
                    <a:bodyPr/>
                    <a:lstStyle/>
                    <a:p>
                      <a:pPr algn="ctr"/>
                      <a:r>
                        <a:rPr lang="es-MX" sz="3600" b="1" dirty="0">
                          <a:latin typeface="Arial" panose="020B0604020202020204" pitchFamily="34" charset="0"/>
                          <a:cs typeface="Arial" panose="020B0604020202020204" pitchFamily="34" charset="0"/>
                        </a:rPr>
                        <a:t>GASTOS ADMINISTRATIVOS</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6293486"/>
                  </a:ext>
                </a:extLst>
              </a:tr>
              <a:tr h="1213653">
                <a:tc>
                  <a:txBody>
                    <a:bodyPr/>
                    <a:lstStyle/>
                    <a:p>
                      <a:pPr algn="ctr"/>
                      <a:r>
                        <a:rPr lang="es-MX" sz="5400" b="1" dirty="0">
                          <a:latin typeface="Arial" panose="020B0604020202020204" pitchFamily="34" charset="0"/>
                          <a:cs typeface="Arial" panose="020B0604020202020204" pitchFamily="34" charset="0"/>
                        </a:rPr>
                        <a:t>112.411.868</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6143820"/>
                  </a:ext>
                </a:extLst>
              </a:tr>
            </a:tbl>
          </a:graphicData>
        </a:graphic>
      </p:graphicFrame>
    </p:spTree>
    <p:extLst>
      <p:ext uri="{BB962C8B-B14F-4D97-AF65-F5344CB8AC3E}">
        <p14:creationId xmlns:p14="http://schemas.microsoft.com/office/powerpoint/2010/main" val="551171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a 16">
            <a:extLst>
              <a:ext uri="{FF2B5EF4-FFF2-40B4-BE49-F238E27FC236}">
                <a16:creationId xmlns:a16="http://schemas.microsoft.com/office/drawing/2014/main" id="{445EFC87-D617-F936-7EBA-17C23D6913CA}"/>
              </a:ext>
            </a:extLst>
          </p:cNvPr>
          <p:cNvGraphicFramePr>
            <a:graphicFrameLocks noGrp="1"/>
          </p:cNvGraphicFramePr>
          <p:nvPr>
            <p:extLst>
              <p:ext uri="{D42A27DB-BD31-4B8C-83A1-F6EECF244321}">
                <p14:modId xmlns:p14="http://schemas.microsoft.com/office/powerpoint/2010/main" val="44853010"/>
              </p:ext>
            </p:extLst>
          </p:nvPr>
        </p:nvGraphicFramePr>
        <p:xfrm>
          <a:off x="4041912" y="226905"/>
          <a:ext cx="5102088" cy="822960"/>
        </p:xfrm>
        <a:graphic>
          <a:graphicData uri="http://schemas.openxmlformats.org/drawingml/2006/table">
            <a:tbl>
              <a:tblPr firstRow="1" bandRow="1">
                <a:tableStyleId>{5C22544A-7EE6-4342-B048-85BDC9FD1C3A}</a:tableStyleId>
              </a:tblPr>
              <a:tblGrid>
                <a:gridCol w="5102088">
                  <a:extLst>
                    <a:ext uri="{9D8B030D-6E8A-4147-A177-3AD203B41FA5}">
                      <a16:colId xmlns:a16="http://schemas.microsoft.com/office/drawing/2014/main" val="2044844777"/>
                    </a:ext>
                  </a:extLst>
                </a:gridCol>
              </a:tblGrid>
              <a:tr h="370840">
                <a:tc>
                  <a:txBody>
                    <a:bodyPr/>
                    <a:lstStyle/>
                    <a:p>
                      <a:pPr algn="ctr"/>
                      <a:r>
                        <a:rPr lang="es-MX" sz="4800" dirty="0">
                          <a:latin typeface="Arial" panose="020B0604020202020204" pitchFamily="34" charset="0"/>
                          <a:cs typeface="Arial" panose="020B0604020202020204" pitchFamily="34" charset="0"/>
                        </a:rPr>
                        <a:t>OTROS GASTOS</a:t>
                      </a:r>
                      <a:endParaRPr lang="es-419" sz="4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7100361"/>
                  </a:ext>
                </a:extLst>
              </a:tr>
            </a:tbl>
          </a:graphicData>
        </a:graphic>
      </p:graphicFrame>
      <p:graphicFrame>
        <p:nvGraphicFramePr>
          <p:cNvPr id="2" name="Tabla 2">
            <a:extLst>
              <a:ext uri="{FF2B5EF4-FFF2-40B4-BE49-F238E27FC236}">
                <a16:creationId xmlns:a16="http://schemas.microsoft.com/office/drawing/2014/main" id="{6FC25004-62DF-45DB-0336-A1FF98644507}"/>
              </a:ext>
            </a:extLst>
          </p:cNvPr>
          <p:cNvGraphicFramePr>
            <a:graphicFrameLocks noGrp="1"/>
          </p:cNvGraphicFramePr>
          <p:nvPr>
            <p:extLst>
              <p:ext uri="{D42A27DB-BD31-4B8C-83A1-F6EECF244321}">
                <p14:modId xmlns:p14="http://schemas.microsoft.com/office/powerpoint/2010/main" val="2342427253"/>
              </p:ext>
            </p:extLst>
          </p:nvPr>
        </p:nvGraphicFramePr>
        <p:xfrm>
          <a:off x="2661036" y="1837007"/>
          <a:ext cx="8127999" cy="1554480"/>
        </p:xfrm>
        <a:graphic>
          <a:graphicData uri="http://schemas.openxmlformats.org/drawingml/2006/table">
            <a:tbl>
              <a:tblPr firstRow="1" bandRow="1">
                <a:tableStyleId>{5C22544A-7EE6-4342-B048-85BDC9FD1C3A}</a:tableStyleId>
              </a:tblPr>
              <a:tblGrid>
                <a:gridCol w="8127999">
                  <a:extLst>
                    <a:ext uri="{9D8B030D-6E8A-4147-A177-3AD203B41FA5}">
                      <a16:colId xmlns:a16="http://schemas.microsoft.com/office/drawing/2014/main" val="1364786298"/>
                    </a:ext>
                  </a:extLst>
                </a:gridCol>
              </a:tblGrid>
              <a:tr h="468833">
                <a:tc>
                  <a:txBody>
                    <a:bodyPr/>
                    <a:lstStyle/>
                    <a:p>
                      <a:pPr algn="ctr"/>
                      <a:endParaRPr lang="es-419" sz="3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52269581"/>
                  </a:ext>
                </a:extLst>
              </a:tr>
              <a:tr h="741680">
                <a:tc>
                  <a:txBody>
                    <a:bodyPr/>
                    <a:lstStyle/>
                    <a:p>
                      <a:pPr algn="ctr"/>
                      <a:r>
                        <a:rPr lang="es-ES" sz="5400" b="1" dirty="0">
                          <a:latin typeface="Arial" panose="020B0604020202020204" pitchFamily="34" charset="0"/>
                          <a:cs typeface="Arial" panose="020B0604020202020204" pitchFamily="34" charset="0"/>
                        </a:rPr>
                        <a:t>4.926.755</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16362376"/>
                  </a:ext>
                </a:extLst>
              </a:tr>
            </a:tbl>
          </a:graphicData>
        </a:graphic>
      </p:graphicFrame>
    </p:spTree>
    <p:extLst>
      <p:ext uri="{BB962C8B-B14F-4D97-AF65-F5344CB8AC3E}">
        <p14:creationId xmlns:p14="http://schemas.microsoft.com/office/powerpoint/2010/main" val="2009773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ADC2A-A762-A30F-6317-CB6E8F5A89F6}"/>
            </a:ext>
          </a:extLst>
        </p:cNvPr>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8765D703-4496-7376-2EEB-D15DD6394A97}"/>
              </a:ext>
            </a:extLst>
          </p:cNvPr>
          <p:cNvGraphicFramePr>
            <a:graphicFrameLocks noGrp="1"/>
          </p:cNvGraphicFramePr>
          <p:nvPr>
            <p:extLst>
              <p:ext uri="{D42A27DB-BD31-4B8C-83A1-F6EECF244321}">
                <p14:modId xmlns:p14="http://schemas.microsoft.com/office/powerpoint/2010/main" val="4048930299"/>
              </p:ext>
            </p:extLst>
          </p:nvPr>
        </p:nvGraphicFramePr>
        <p:xfrm>
          <a:off x="1981200" y="843280"/>
          <a:ext cx="9428480" cy="2548207"/>
        </p:xfrm>
        <a:graphic>
          <a:graphicData uri="http://schemas.openxmlformats.org/drawingml/2006/table">
            <a:tbl>
              <a:tblPr firstRow="1" bandRow="1">
                <a:tableStyleId>{5C22544A-7EE6-4342-B048-85BDC9FD1C3A}</a:tableStyleId>
              </a:tblPr>
              <a:tblGrid>
                <a:gridCol w="9428480">
                  <a:extLst>
                    <a:ext uri="{9D8B030D-6E8A-4147-A177-3AD203B41FA5}">
                      <a16:colId xmlns:a16="http://schemas.microsoft.com/office/drawing/2014/main" val="1364786298"/>
                    </a:ext>
                  </a:extLst>
                </a:gridCol>
              </a:tblGrid>
              <a:tr h="1049261">
                <a:tc>
                  <a:txBody>
                    <a:bodyPr/>
                    <a:lstStyle/>
                    <a:p>
                      <a:pPr algn="ctr"/>
                      <a:r>
                        <a:rPr lang="es-419" sz="5400" dirty="0">
                          <a:latin typeface="Arial" panose="020B0604020202020204" pitchFamily="34" charset="0"/>
                          <a:cs typeface="Arial" panose="020B0604020202020204" pitchFamily="34" charset="0"/>
                        </a:rPr>
                        <a:t>EXCEDENTES</a:t>
                      </a:r>
                    </a:p>
                  </a:txBody>
                  <a:tcPr/>
                </a:tc>
                <a:extLst>
                  <a:ext uri="{0D108BD9-81ED-4DB2-BD59-A6C34878D82A}">
                    <a16:rowId xmlns:a16="http://schemas.microsoft.com/office/drawing/2014/main" val="2652269581"/>
                  </a:ext>
                </a:extLst>
              </a:tr>
              <a:tr h="1498946">
                <a:tc>
                  <a:txBody>
                    <a:bodyPr/>
                    <a:lstStyle/>
                    <a:p>
                      <a:pPr algn="ctr"/>
                      <a:r>
                        <a:rPr lang="es-ES" sz="5400" b="1" dirty="0">
                          <a:latin typeface="Arial" panose="020B0604020202020204" pitchFamily="34" charset="0"/>
                          <a:cs typeface="Arial" panose="020B0604020202020204" pitchFamily="34" charset="0"/>
                        </a:rPr>
                        <a:t>20.287.080</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16362376"/>
                  </a:ext>
                </a:extLst>
              </a:tr>
            </a:tbl>
          </a:graphicData>
        </a:graphic>
      </p:graphicFrame>
    </p:spTree>
    <p:extLst>
      <p:ext uri="{BB962C8B-B14F-4D97-AF65-F5344CB8AC3E}">
        <p14:creationId xmlns:p14="http://schemas.microsoft.com/office/powerpoint/2010/main" val="1772861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5">
            <a:extLst>
              <a:ext uri="{FF2B5EF4-FFF2-40B4-BE49-F238E27FC236}">
                <a16:creationId xmlns:a16="http://schemas.microsoft.com/office/drawing/2014/main" id="{3CBA030C-4A4C-7DF4-374D-5F16096D0A11}"/>
              </a:ext>
            </a:extLst>
          </p:cNvPr>
          <p:cNvGraphicFramePr>
            <a:graphicFrameLocks noGrp="1"/>
          </p:cNvGraphicFramePr>
          <p:nvPr>
            <p:extLst>
              <p:ext uri="{D42A27DB-BD31-4B8C-83A1-F6EECF244321}">
                <p14:modId xmlns:p14="http://schemas.microsoft.com/office/powerpoint/2010/main" val="953243377"/>
              </p:ext>
            </p:extLst>
          </p:nvPr>
        </p:nvGraphicFramePr>
        <p:xfrm>
          <a:off x="1041400" y="993986"/>
          <a:ext cx="10109200" cy="4248574"/>
        </p:xfrm>
        <a:graphic>
          <a:graphicData uri="http://schemas.openxmlformats.org/drawingml/2006/table">
            <a:tbl>
              <a:tblPr firstRow="1" bandRow="1">
                <a:tableStyleId>{5C22544A-7EE6-4342-B048-85BDC9FD1C3A}</a:tableStyleId>
              </a:tblPr>
              <a:tblGrid>
                <a:gridCol w="10109200">
                  <a:extLst>
                    <a:ext uri="{9D8B030D-6E8A-4147-A177-3AD203B41FA5}">
                      <a16:colId xmlns:a16="http://schemas.microsoft.com/office/drawing/2014/main" val="4166377263"/>
                    </a:ext>
                  </a:extLst>
                </a:gridCol>
              </a:tblGrid>
              <a:tr h="4248574">
                <a:tc>
                  <a:txBody>
                    <a:bodyPr/>
                    <a:lstStyle/>
                    <a:p>
                      <a:pPr algn="ctr"/>
                      <a:r>
                        <a:rPr lang="es-MX" sz="4000" dirty="0">
                          <a:latin typeface="Arial" panose="020B0604020202020204" pitchFamily="34" charset="0"/>
                          <a:cs typeface="Arial" panose="020B0604020202020204" pitchFamily="34" charset="0"/>
                        </a:rPr>
                        <a:t>PROPUESTA DE APLICACIÓN DE LOS EXCEDENTES 2025, COMO CAPITAL DE TRABAJO PARA CANCELAR SALDO PENDIENTE DEL CONTRATISTA DE LAS OBRAS DE PALO SANTO</a:t>
                      </a:r>
                      <a:endParaRPr lang="es-419" sz="4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82252693"/>
                  </a:ext>
                </a:extLst>
              </a:tr>
            </a:tbl>
          </a:graphicData>
        </a:graphic>
      </p:graphicFrame>
    </p:spTree>
    <p:extLst>
      <p:ext uri="{BB962C8B-B14F-4D97-AF65-F5344CB8AC3E}">
        <p14:creationId xmlns:p14="http://schemas.microsoft.com/office/powerpoint/2010/main" val="3827523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5">
            <a:extLst>
              <a:ext uri="{FF2B5EF4-FFF2-40B4-BE49-F238E27FC236}">
                <a16:creationId xmlns:a16="http://schemas.microsoft.com/office/drawing/2014/main" id="{11AB1E01-9F47-5A2E-D9B0-48FB117A351B}"/>
              </a:ext>
            </a:extLst>
          </p:cNvPr>
          <p:cNvGraphicFramePr>
            <a:graphicFrameLocks noGrp="1"/>
          </p:cNvGraphicFramePr>
          <p:nvPr>
            <p:extLst>
              <p:ext uri="{D42A27DB-BD31-4B8C-83A1-F6EECF244321}">
                <p14:modId xmlns:p14="http://schemas.microsoft.com/office/powerpoint/2010/main" val="2833771831"/>
              </p:ext>
            </p:extLst>
          </p:nvPr>
        </p:nvGraphicFramePr>
        <p:xfrm>
          <a:off x="1775012" y="123318"/>
          <a:ext cx="9179859" cy="2194560"/>
        </p:xfrm>
        <a:graphic>
          <a:graphicData uri="http://schemas.openxmlformats.org/drawingml/2006/table">
            <a:tbl>
              <a:tblPr firstRow="1" bandRow="1">
                <a:tableStyleId>{5C22544A-7EE6-4342-B048-85BDC9FD1C3A}</a:tableStyleId>
              </a:tblPr>
              <a:tblGrid>
                <a:gridCol w="9179859">
                  <a:extLst>
                    <a:ext uri="{9D8B030D-6E8A-4147-A177-3AD203B41FA5}">
                      <a16:colId xmlns:a16="http://schemas.microsoft.com/office/drawing/2014/main" val="2683505870"/>
                    </a:ext>
                  </a:extLst>
                </a:gridCol>
              </a:tblGrid>
              <a:tr h="370840">
                <a:tc>
                  <a:txBody>
                    <a:bodyPr/>
                    <a:lstStyle/>
                    <a:p>
                      <a:pPr algn="ctr"/>
                      <a:r>
                        <a:rPr lang="es-MX" sz="6600" dirty="0">
                          <a:latin typeface="Arial" panose="020B0604020202020204" pitchFamily="34" charset="0"/>
                          <a:cs typeface="Arial" panose="020B0604020202020204" pitchFamily="34" charset="0"/>
                        </a:rPr>
                        <a:t>ACTIVOS</a:t>
                      </a:r>
                      <a:endParaRPr lang="es-419" sz="6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1997205"/>
                  </a:ext>
                </a:extLst>
              </a:tr>
              <a:tr h="741680">
                <a:tc>
                  <a:txBody>
                    <a:bodyPr/>
                    <a:lstStyle/>
                    <a:p>
                      <a:pPr algn="ctr"/>
                      <a:r>
                        <a:rPr lang="es-ES" sz="6600" b="1" dirty="0">
                          <a:latin typeface="Arial" panose="020B0604020202020204" pitchFamily="34" charset="0"/>
                          <a:cs typeface="Arial" panose="020B0604020202020204" pitchFamily="34" charset="0"/>
                        </a:rPr>
                        <a:t>526.470.031</a:t>
                      </a:r>
                      <a:endParaRPr lang="es-419" sz="6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3168557"/>
                  </a:ext>
                </a:extLst>
              </a:tr>
            </a:tbl>
          </a:graphicData>
        </a:graphic>
      </p:graphicFrame>
      <p:graphicFrame>
        <p:nvGraphicFramePr>
          <p:cNvPr id="6" name="Tabla 6">
            <a:extLst>
              <a:ext uri="{FF2B5EF4-FFF2-40B4-BE49-F238E27FC236}">
                <a16:creationId xmlns:a16="http://schemas.microsoft.com/office/drawing/2014/main" id="{857BF9D5-366A-E1C4-3C2E-3EFA355C70D5}"/>
              </a:ext>
            </a:extLst>
          </p:cNvPr>
          <p:cNvGraphicFramePr>
            <a:graphicFrameLocks noGrp="1"/>
          </p:cNvGraphicFramePr>
          <p:nvPr>
            <p:extLst>
              <p:ext uri="{D42A27DB-BD31-4B8C-83A1-F6EECF244321}">
                <p14:modId xmlns:p14="http://schemas.microsoft.com/office/powerpoint/2010/main" val="1176207802"/>
              </p:ext>
            </p:extLst>
          </p:nvPr>
        </p:nvGraphicFramePr>
        <p:xfrm>
          <a:off x="2032000" y="2561718"/>
          <a:ext cx="8824260" cy="1828800"/>
        </p:xfrm>
        <a:graphic>
          <a:graphicData uri="http://schemas.openxmlformats.org/drawingml/2006/table">
            <a:tbl>
              <a:tblPr firstRow="1" bandRow="1">
                <a:tableStyleId>{5C22544A-7EE6-4342-B048-85BDC9FD1C3A}</a:tableStyleId>
              </a:tblPr>
              <a:tblGrid>
                <a:gridCol w="8824260">
                  <a:extLst>
                    <a:ext uri="{9D8B030D-6E8A-4147-A177-3AD203B41FA5}">
                      <a16:colId xmlns:a16="http://schemas.microsoft.com/office/drawing/2014/main" val="1980363978"/>
                    </a:ext>
                  </a:extLst>
                </a:gridCol>
              </a:tblGrid>
              <a:tr h="370840">
                <a:tc>
                  <a:txBody>
                    <a:bodyPr/>
                    <a:lstStyle/>
                    <a:p>
                      <a:pPr algn="ctr"/>
                      <a:r>
                        <a:rPr lang="es-MX" sz="5400" b="1" dirty="0">
                          <a:latin typeface="Arial" panose="020B0604020202020204" pitchFamily="34" charset="0"/>
                          <a:cs typeface="Arial" panose="020B0604020202020204" pitchFamily="34" charset="0"/>
                        </a:rPr>
                        <a:t>EFECTIVO </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99432624"/>
                  </a:ext>
                </a:extLst>
              </a:tr>
              <a:tr h="741680">
                <a:tc>
                  <a:txBody>
                    <a:bodyPr/>
                    <a:lstStyle/>
                    <a:p>
                      <a:pPr algn="ctr"/>
                      <a:r>
                        <a:rPr lang="es-ES" sz="5400" b="1" dirty="0">
                          <a:latin typeface="Arial" panose="020B0604020202020204" pitchFamily="34" charset="0"/>
                          <a:cs typeface="Arial" panose="020B0604020202020204" pitchFamily="34" charset="0"/>
                        </a:rPr>
                        <a:t>2.867.702</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74204796"/>
                  </a:ext>
                </a:extLst>
              </a:tr>
            </a:tbl>
          </a:graphicData>
        </a:graphic>
      </p:graphicFrame>
    </p:spTree>
    <p:extLst>
      <p:ext uri="{BB962C8B-B14F-4D97-AF65-F5344CB8AC3E}">
        <p14:creationId xmlns:p14="http://schemas.microsoft.com/office/powerpoint/2010/main" val="2683393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14403B25-A4D9-51B9-677D-A7718C53A15E}"/>
              </a:ext>
            </a:extLst>
          </p:cNvPr>
          <p:cNvGraphicFramePr>
            <a:graphicFrameLocks noGrp="1"/>
          </p:cNvGraphicFramePr>
          <p:nvPr>
            <p:extLst>
              <p:ext uri="{D42A27DB-BD31-4B8C-83A1-F6EECF244321}">
                <p14:modId xmlns:p14="http://schemas.microsoft.com/office/powerpoint/2010/main" val="2499805571"/>
              </p:ext>
            </p:extLst>
          </p:nvPr>
        </p:nvGraphicFramePr>
        <p:xfrm>
          <a:off x="1578776" y="1364090"/>
          <a:ext cx="9263268" cy="2145016"/>
        </p:xfrm>
        <a:graphic>
          <a:graphicData uri="http://schemas.openxmlformats.org/drawingml/2006/table">
            <a:tbl>
              <a:tblPr firstRow="1" bandRow="1">
                <a:tableStyleId>{5C22544A-7EE6-4342-B048-85BDC9FD1C3A}</a:tableStyleId>
              </a:tblPr>
              <a:tblGrid>
                <a:gridCol w="9263268">
                  <a:extLst>
                    <a:ext uri="{9D8B030D-6E8A-4147-A177-3AD203B41FA5}">
                      <a16:colId xmlns:a16="http://schemas.microsoft.com/office/drawing/2014/main" val="3710450289"/>
                    </a:ext>
                  </a:extLst>
                </a:gridCol>
              </a:tblGrid>
              <a:tr h="575214">
                <a:tc>
                  <a:txBody>
                    <a:bodyPr/>
                    <a:lstStyle/>
                    <a:p>
                      <a:pPr algn="ctr"/>
                      <a:r>
                        <a:rPr lang="es-MX" sz="5400" b="1" dirty="0">
                          <a:latin typeface="Arial" panose="020B0604020202020204" pitchFamily="34" charset="0"/>
                          <a:cs typeface="Arial" panose="020B0604020202020204" pitchFamily="34" charset="0"/>
                        </a:rPr>
                        <a:t>CUENTAS POR COBRAR</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13374981"/>
                  </a:ext>
                </a:extLst>
              </a:tr>
              <a:tr h="1230616">
                <a:tc>
                  <a:txBody>
                    <a:bodyPr/>
                    <a:lstStyle/>
                    <a:p>
                      <a:pPr algn="ctr"/>
                      <a:r>
                        <a:rPr lang="es-ES" sz="5400" b="1" dirty="0">
                          <a:latin typeface="Arial" panose="020B0604020202020204" pitchFamily="34" charset="0"/>
                          <a:cs typeface="Arial" panose="020B0604020202020204" pitchFamily="34" charset="0"/>
                        </a:rPr>
                        <a:t>80.097.490</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5672725"/>
                  </a:ext>
                </a:extLst>
              </a:tr>
            </a:tbl>
          </a:graphicData>
        </a:graphic>
      </p:graphicFrame>
    </p:spTree>
    <p:extLst>
      <p:ext uri="{BB962C8B-B14F-4D97-AF65-F5344CB8AC3E}">
        <p14:creationId xmlns:p14="http://schemas.microsoft.com/office/powerpoint/2010/main" val="3255934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14403B25-A4D9-51B9-677D-A7718C53A15E}"/>
              </a:ext>
            </a:extLst>
          </p:cNvPr>
          <p:cNvGraphicFramePr>
            <a:graphicFrameLocks noGrp="1"/>
          </p:cNvGraphicFramePr>
          <p:nvPr>
            <p:extLst>
              <p:ext uri="{D42A27DB-BD31-4B8C-83A1-F6EECF244321}">
                <p14:modId xmlns:p14="http://schemas.microsoft.com/office/powerpoint/2010/main" val="208042750"/>
              </p:ext>
            </p:extLst>
          </p:nvPr>
        </p:nvGraphicFramePr>
        <p:xfrm>
          <a:off x="1497496" y="490330"/>
          <a:ext cx="9263268" cy="2179983"/>
        </p:xfrm>
        <a:graphic>
          <a:graphicData uri="http://schemas.openxmlformats.org/drawingml/2006/table">
            <a:tbl>
              <a:tblPr firstRow="1" bandRow="1">
                <a:tableStyleId>{5C22544A-7EE6-4342-B048-85BDC9FD1C3A}</a:tableStyleId>
              </a:tblPr>
              <a:tblGrid>
                <a:gridCol w="9263268">
                  <a:extLst>
                    <a:ext uri="{9D8B030D-6E8A-4147-A177-3AD203B41FA5}">
                      <a16:colId xmlns:a16="http://schemas.microsoft.com/office/drawing/2014/main" val="3710450289"/>
                    </a:ext>
                  </a:extLst>
                </a:gridCol>
              </a:tblGrid>
              <a:tr h="726661">
                <a:tc>
                  <a:txBody>
                    <a:bodyPr/>
                    <a:lstStyle/>
                    <a:p>
                      <a:pPr algn="ctr"/>
                      <a:r>
                        <a:rPr lang="es-MX" sz="3600" b="1" dirty="0">
                          <a:latin typeface="Arial" panose="020B0604020202020204" pitchFamily="34" charset="0"/>
                          <a:cs typeface="Arial" panose="020B0604020202020204" pitchFamily="34" charset="0"/>
                        </a:rPr>
                        <a:t>INVENTARIOS</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13374981"/>
                  </a:ext>
                </a:extLst>
              </a:tr>
              <a:tr h="1453322">
                <a:tc>
                  <a:txBody>
                    <a:bodyPr/>
                    <a:lstStyle/>
                    <a:p>
                      <a:pPr algn="ctr"/>
                      <a:r>
                        <a:rPr lang="es-ES" sz="5400" b="1" dirty="0">
                          <a:latin typeface="Arial" panose="020B0604020202020204" pitchFamily="34" charset="0"/>
                          <a:cs typeface="Arial" panose="020B0604020202020204" pitchFamily="34" charset="0"/>
                        </a:rPr>
                        <a:t>5.394.538</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5672725"/>
                  </a:ext>
                </a:extLst>
              </a:tr>
            </a:tbl>
          </a:graphicData>
        </a:graphic>
      </p:graphicFrame>
      <p:graphicFrame>
        <p:nvGraphicFramePr>
          <p:cNvPr id="3" name="Tabla 2">
            <a:extLst>
              <a:ext uri="{FF2B5EF4-FFF2-40B4-BE49-F238E27FC236}">
                <a16:creationId xmlns:a16="http://schemas.microsoft.com/office/drawing/2014/main" id="{C43CB108-A7F3-16A5-4314-289A635C7EEA}"/>
              </a:ext>
            </a:extLst>
          </p:cNvPr>
          <p:cNvGraphicFramePr>
            <a:graphicFrameLocks noGrp="1"/>
          </p:cNvGraphicFramePr>
          <p:nvPr>
            <p:extLst>
              <p:ext uri="{D42A27DB-BD31-4B8C-83A1-F6EECF244321}">
                <p14:modId xmlns:p14="http://schemas.microsoft.com/office/powerpoint/2010/main" val="2625754178"/>
              </p:ext>
            </p:extLst>
          </p:nvPr>
        </p:nvGraphicFramePr>
        <p:xfrm>
          <a:off x="1497496" y="3429000"/>
          <a:ext cx="9263268" cy="2179983"/>
        </p:xfrm>
        <a:graphic>
          <a:graphicData uri="http://schemas.openxmlformats.org/drawingml/2006/table">
            <a:tbl>
              <a:tblPr firstRow="1" bandRow="1">
                <a:tableStyleId>{5C22544A-7EE6-4342-B048-85BDC9FD1C3A}</a:tableStyleId>
              </a:tblPr>
              <a:tblGrid>
                <a:gridCol w="9263268">
                  <a:extLst>
                    <a:ext uri="{9D8B030D-6E8A-4147-A177-3AD203B41FA5}">
                      <a16:colId xmlns:a16="http://schemas.microsoft.com/office/drawing/2014/main" val="251347002"/>
                    </a:ext>
                  </a:extLst>
                </a:gridCol>
              </a:tblGrid>
              <a:tr h="726661">
                <a:tc>
                  <a:txBody>
                    <a:bodyPr/>
                    <a:lstStyle/>
                    <a:p>
                      <a:pPr algn="ctr"/>
                      <a:r>
                        <a:rPr lang="es-MX" sz="3600" b="1" dirty="0">
                          <a:latin typeface="Arial" panose="020B0604020202020204" pitchFamily="34" charset="0"/>
                          <a:cs typeface="Arial" panose="020B0604020202020204" pitchFamily="34" charset="0"/>
                        </a:rPr>
                        <a:t>PROPIEDAD PLANTA Y EQUIPO</a:t>
                      </a:r>
                      <a:endParaRPr lang="es-419" sz="3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7984859"/>
                  </a:ext>
                </a:extLst>
              </a:tr>
              <a:tr h="1453322">
                <a:tc>
                  <a:txBody>
                    <a:bodyPr/>
                    <a:lstStyle/>
                    <a:p>
                      <a:pPr algn="ctr"/>
                      <a:r>
                        <a:rPr lang="es-ES" sz="5400" b="1" dirty="0">
                          <a:latin typeface="Arial" panose="020B0604020202020204" pitchFamily="34" charset="0"/>
                          <a:cs typeface="Arial" panose="020B0604020202020204" pitchFamily="34" charset="0"/>
                        </a:rPr>
                        <a:t>438.110.301</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76793676"/>
                  </a:ext>
                </a:extLst>
              </a:tr>
            </a:tbl>
          </a:graphicData>
        </a:graphic>
      </p:graphicFrame>
    </p:spTree>
    <p:extLst>
      <p:ext uri="{BB962C8B-B14F-4D97-AF65-F5344CB8AC3E}">
        <p14:creationId xmlns:p14="http://schemas.microsoft.com/office/powerpoint/2010/main" val="822527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5">
            <a:extLst>
              <a:ext uri="{FF2B5EF4-FFF2-40B4-BE49-F238E27FC236}">
                <a16:creationId xmlns:a16="http://schemas.microsoft.com/office/drawing/2014/main" id="{11AB1E01-9F47-5A2E-D9B0-48FB117A351B}"/>
              </a:ext>
            </a:extLst>
          </p:cNvPr>
          <p:cNvGraphicFramePr>
            <a:graphicFrameLocks noGrp="1"/>
          </p:cNvGraphicFramePr>
          <p:nvPr>
            <p:extLst>
              <p:ext uri="{D42A27DB-BD31-4B8C-83A1-F6EECF244321}">
                <p14:modId xmlns:p14="http://schemas.microsoft.com/office/powerpoint/2010/main" val="432485217"/>
              </p:ext>
            </p:extLst>
          </p:nvPr>
        </p:nvGraphicFramePr>
        <p:xfrm>
          <a:off x="1470992" y="636105"/>
          <a:ext cx="9236766" cy="2502011"/>
        </p:xfrm>
        <a:graphic>
          <a:graphicData uri="http://schemas.openxmlformats.org/drawingml/2006/table">
            <a:tbl>
              <a:tblPr firstRow="1" bandRow="1">
                <a:tableStyleId>{5C22544A-7EE6-4342-B048-85BDC9FD1C3A}</a:tableStyleId>
              </a:tblPr>
              <a:tblGrid>
                <a:gridCol w="9236766">
                  <a:extLst>
                    <a:ext uri="{9D8B030D-6E8A-4147-A177-3AD203B41FA5}">
                      <a16:colId xmlns:a16="http://schemas.microsoft.com/office/drawing/2014/main" val="2683505870"/>
                    </a:ext>
                  </a:extLst>
                </a:gridCol>
              </a:tblGrid>
              <a:tr h="793805">
                <a:tc>
                  <a:txBody>
                    <a:bodyPr/>
                    <a:lstStyle/>
                    <a:p>
                      <a:pPr algn="ctr"/>
                      <a:r>
                        <a:rPr lang="es-MX" sz="5400" dirty="0">
                          <a:latin typeface="Arial" panose="020B0604020202020204" pitchFamily="34" charset="0"/>
                          <a:cs typeface="Arial" panose="020B0604020202020204" pitchFamily="34" charset="0"/>
                        </a:rPr>
                        <a:t>PASIVOS</a:t>
                      </a:r>
                      <a:endParaRPr lang="es-419" sz="5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1997205"/>
                  </a:ext>
                </a:extLst>
              </a:tr>
              <a:tr h="1587611">
                <a:tc>
                  <a:txBody>
                    <a:bodyPr/>
                    <a:lstStyle/>
                    <a:p>
                      <a:pPr algn="ctr"/>
                      <a:r>
                        <a:rPr lang="es-ES" sz="5400" b="1" dirty="0">
                          <a:latin typeface="Arial" panose="020B0604020202020204" pitchFamily="34" charset="0"/>
                          <a:cs typeface="Arial" panose="020B0604020202020204" pitchFamily="34" charset="0"/>
                        </a:rPr>
                        <a:t>103.184.582</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3168557"/>
                  </a:ext>
                </a:extLst>
              </a:tr>
            </a:tbl>
          </a:graphicData>
        </a:graphic>
      </p:graphicFrame>
    </p:spTree>
    <p:extLst>
      <p:ext uri="{BB962C8B-B14F-4D97-AF65-F5344CB8AC3E}">
        <p14:creationId xmlns:p14="http://schemas.microsoft.com/office/powerpoint/2010/main" val="2570731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5">
            <a:extLst>
              <a:ext uri="{FF2B5EF4-FFF2-40B4-BE49-F238E27FC236}">
                <a16:creationId xmlns:a16="http://schemas.microsoft.com/office/drawing/2014/main" id="{11AB1E01-9F47-5A2E-D9B0-48FB117A351B}"/>
              </a:ext>
            </a:extLst>
          </p:cNvPr>
          <p:cNvGraphicFramePr>
            <a:graphicFrameLocks noGrp="1"/>
          </p:cNvGraphicFramePr>
          <p:nvPr>
            <p:extLst>
              <p:ext uri="{D42A27DB-BD31-4B8C-83A1-F6EECF244321}">
                <p14:modId xmlns:p14="http://schemas.microsoft.com/office/powerpoint/2010/main" val="3861510473"/>
              </p:ext>
            </p:extLst>
          </p:nvPr>
        </p:nvGraphicFramePr>
        <p:xfrm>
          <a:off x="1470992" y="636104"/>
          <a:ext cx="9236766" cy="2459180"/>
        </p:xfrm>
        <a:graphic>
          <a:graphicData uri="http://schemas.openxmlformats.org/drawingml/2006/table">
            <a:tbl>
              <a:tblPr firstRow="1" bandRow="1">
                <a:tableStyleId>{5C22544A-7EE6-4342-B048-85BDC9FD1C3A}</a:tableStyleId>
              </a:tblPr>
              <a:tblGrid>
                <a:gridCol w="9236766">
                  <a:extLst>
                    <a:ext uri="{9D8B030D-6E8A-4147-A177-3AD203B41FA5}">
                      <a16:colId xmlns:a16="http://schemas.microsoft.com/office/drawing/2014/main" val="2683505870"/>
                    </a:ext>
                  </a:extLst>
                </a:gridCol>
              </a:tblGrid>
              <a:tr h="816316">
                <a:tc>
                  <a:txBody>
                    <a:bodyPr/>
                    <a:lstStyle/>
                    <a:p>
                      <a:pPr algn="ctr"/>
                      <a:r>
                        <a:rPr lang="es-MX" sz="5400" dirty="0">
                          <a:latin typeface="Arial" panose="020B0604020202020204" pitchFamily="34" charset="0"/>
                          <a:cs typeface="Arial" panose="020B0604020202020204" pitchFamily="34" charset="0"/>
                        </a:rPr>
                        <a:t>PATRIMONIO</a:t>
                      </a:r>
                      <a:endParaRPr lang="es-419" sz="5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1997205"/>
                  </a:ext>
                </a:extLst>
              </a:tr>
              <a:tr h="1544780">
                <a:tc>
                  <a:txBody>
                    <a:bodyPr/>
                    <a:lstStyle/>
                    <a:p>
                      <a:pPr algn="ctr"/>
                      <a:r>
                        <a:rPr lang="es-ES" sz="5400" b="1" dirty="0">
                          <a:latin typeface="Arial" panose="020B0604020202020204" pitchFamily="34" charset="0"/>
                          <a:cs typeface="Arial" panose="020B0604020202020204" pitchFamily="34" charset="0"/>
                        </a:rPr>
                        <a:t>423.285.449</a:t>
                      </a:r>
                      <a:endParaRPr lang="es-419" sz="5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3168557"/>
                  </a:ext>
                </a:extLst>
              </a:tr>
            </a:tbl>
          </a:graphicData>
        </a:graphic>
      </p:graphicFrame>
    </p:spTree>
    <p:extLst>
      <p:ext uri="{BB962C8B-B14F-4D97-AF65-F5344CB8AC3E}">
        <p14:creationId xmlns:p14="http://schemas.microsoft.com/office/powerpoint/2010/main" val="3871951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5">
            <a:extLst>
              <a:ext uri="{FF2B5EF4-FFF2-40B4-BE49-F238E27FC236}">
                <a16:creationId xmlns:a16="http://schemas.microsoft.com/office/drawing/2014/main" id="{842D5893-B37F-7716-68D8-8D60D6E220E6}"/>
              </a:ext>
            </a:extLst>
          </p:cNvPr>
          <p:cNvGraphicFramePr>
            <a:graphicFrameLocks noGrp="1"/>
          </p:cNvGraphicFramePr>
          <p:nvPr>
            <p:extLst>
              <p:ext uri="{D42A27DB-BD31-4B8C-83A1-F6EECF244321}">
                <p14:modId xmlns:p14="http://schemas.microsoft.com/office/powerpoint/2010/main" val="2354304672"/>
              </p:ext>
            </p:extLst>
          </p:nvPr>
        </p:nvGraphicFramePr>
        <p:xfrm>
          <a:off x="2032000" y="272626"/>
          <a:ext cx="8128000" cy="100584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4166377263"/>
                    </a:ext>
                  </a:extLst>
                </a:gridCol>
              </a:tblGrid>
              <a:tr h="370840">
                <a:tc>
                  <a:txBody>
                    <a:bodyPr/>
                    <a:lstStyle/>
                    <a:p>
                      <a:pPr algn="ctr"/>
                      <a:r>
                        <a:rPr lang="es-MX" sz="6000" dirty="0">
                          <a:latin typeface="Arial" panose="020B0604020202020204" pitchFamily="34" charset="0"/>
                          <a:cs typeface="Arial" panose="020B0604020202020204" pitchFamily="34" charset="0"/>
                        </a:rPr>
                        <a:t>INVERSIONES 2026</a:t>
                      </a:r>
                      <a:endParaRPr lang="es-419" sz="6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82252693"/>
                  </a:ext>
                </a:extLst>
              </a:tr>
            </a:tbl>
          </a:graphicData>
        </a:graphic>
      </p:graphicFrame>
      <p:graphicFrame>
        <p:nvGraphicFramePr>
          <p:cNvPr id="3" name="Tabla 5">
            <a:extLst>
              <a:ext uri="{FF2B5EF4-FFF2-40B4-BE49-F238E27FC236}">
                <a16:creationId xmlns:a16="http://schemas.microsoft.com/office/drawing/2014/main" id="{492F4B48-119E-7744-C06C-31866F9EBF98}"/>
              </a:ext>
            </a:extLst>
          </p:cNvPr>
          <p:cNvGraphicFramePr>
            <a:graphicFrameLocks noGrp="1"/>
          </p:cNvGraphicFramePr>
          <p:nvPr>
            <p:extLst>
              <p:ext uri="{D42A27DB-BD31-4B8C-83A1-F6EECF244321}">
                <p14:modId xmlns:p14="http://schemas.microsoft.com/office/powerpoint/2010/main" val="1277583615"/>
              </p:ext>
            </p:extLst>
          </p:nvPr>
        </p:nvGraphicFramePr>
        <p:xfrm>
          <a:off x="1066800" y="1779694"/>
          <a:ext cx="10190480" cy="1207346"/>
        </p:xfrm>
        <a:graphic>
          <a:graphicData uri="http://schemas.openxmlformats.org/drawingml/2006/table">
            <a:tbl>
              <a:tblPr firstRow="1" bandRow="1">
                <a:tableStyleId>{5C22544A-7EE6-4342-B048-85BDC9FD1C3A}</a:tableStyleId>
              </a:tblPr>
              <a:tblGrid>
                <a:gridCol w="10190480">
                  <a:extLst>
                    <a:ext uri="{9D8B030D-6E8A-4147-A177-3AD203B41FA5}">
                      <a16:colId xmlns:a16="http://schemas.microsoft.com/office/drawing/2014/main" val="4166377263"/>
                    </a:ext>
                  </a:extLst>
                </a:gridCol>
              </a:tblGrid>
              <a:tr h="1207346">
                <a:tc>
                  <a:txBody>
                    <a:bodyPr/>
                    <a:lstStyle/>
                    <a:p>
                      <a:pPr algn="ctr"/>
                      <a:r>
                        <a:rPr lang="es-MX" sz="3600" dirty="0">
                          <a:latin typeface="Arial" panose="020B0604020202020204" pitchFamily="34" charset="0"/>
                          <a:cs typeface="Arial" panose="020B0604020202020204" pitchFamily="34" charset="0"/>
                        </a:rPr>
                        <a:t>TANQUE DE ALMACENAMIENMTO EN EL SECTOR DE LA PORRA $ 200.000.000</a:t>
                      </a:r>
                    </a:p>
                  </a:txBody>
                  <a:tcPr/>
                </a:tc>
                <a:extLst>
                  <a:ext uri="{0D108BD9-81ED-4DB2-BD59-A6C34878D82A}">
                    <a16:rowId xmlns:a16="http://schemas.microsoft.com/office/drawing/2014/main" val="1782252693"/>
                  </a:ext>
                </a:extLst>
              </a:tr>
            </a:tbl>
          </a:graphicData>
        </a:graphic>
      </p:graphicFrame>
      <p:graphicFrame>
        <p:nvGraphicFramePr>
          <p:cNvPr id="4" name="Tabla 5">
            <a:extLst>
              <a:ext uri="{FF2B5EF4-FFF2-40B4-BE49-F238E27FC236}">
                <a16:creationId xmlns:a16="http://schemas.microsoft.com/office/drawing/2014/main" id="{8F2978CE-DB8D-7148-7E37-FBC7216B8C56}"/>
              </a:ext>
            </a:extLst>
          </p:cNvPr>
          <p:cNvGraphicFramePr>
            <a:graphicFrameLocks noGrp="1"/>
          </p:cNvGraphicFramePr>
          <p:nvPr>
            <p:extLst>
              <p:ext uri="{D42A27DB-BD31-4B8C-83A1-F6EECF244321}">
                <p14:modId xmlns:p14="http://schemas.microsoft.com/office/powerpoint/2010/main" val="484166886"/>
              </p:ext>
            </p:extLst>
          </p:nvPr>
        </p:nvGraphicFramePr>
        <p:xfrm>
          <a:off x="1066800" y="3210561"/>
          <a:ext cx="10190480" cy="1188720"/>
        </p:xfrm>
        <a:graphic>
          <a:graphicData uri="http://schemas.openxmlformats.org/drawingml/2006/table">
            <a:tbl>
              <a:tblPr firstRow="1" bandRow="1">
                <a:tableStyleId>{5C22544A-7EE6-4342-B048-85BDC9FD1C3A}</a:tableStyleId>
              </a:tblPr>
              <a:tblGrid>
                <a:gridCol w="10190480">
                  <a:extLst>
                    <a:ext uri="{9D8B030D-6E8A-4147-A177-3AD203B41FA5}">
                      <a16:colId xmlns:a16="http://schemas.microsoft.com/office/drawing/2014/main" val="4166377263"/>
                    </a:ext>
                  </a:extLst>
                </a:gridCol>
              </a:tblGrid>
              <a:tr h="775546">
                <a:tc>
                  <a:txBody>
                    <a:bodyPr/>
                    <a:lstStyle/>
                    <a:p>
                      <a:pPr algn="ctr"/>
                      <a:r>
                        <a:rPr lang="es-MX" sz="3600" dirty="0">
                          <a:latin typeface="Arial" panose="020B0604020202020204" pitchFamily="34" charset="0"/>
                          <a:cs typeface="Arial" panose="020B0604020202020204" pitchFamily="34" charset="0"/>
                        </a:rPr>
                        <a:t>COMPRA FRANJA TERRENO EN LA PORRA PARA NUEVO TANQUE $ 15.000.000</a:t>
                      </a:r>
                      <a:endParaRPr lang="es-419" sz="3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82252693"/>
                  </a:ext>
                </a:extLst>
              </a:tr>
            </a:tbl>
          </a:graphicData>
        </a:graphic>
      </p:graphicFrame>
      <p:graphicFrame>
        <p:nvGraphicFramePr>
          <p:cNvPr id="5" name="Tabla 5">
            <a:extLst>
              <a:ext uri="{FF2B5EF4-FFF2-40B4-BE49-F238E27FC236}">
                <a16:creationId xmlns:a16="http://schemas.microsoft.com/office/drawing/2014/main" id="{934DB1BB-B966-1A54-721A-A7910B52A8F5}"/>
              </a:ext>
            </a:extLst>
          </p:cNvPr>
          <p:cNvGraphicFramePr>
            <a:graphicFrameLocks noGrp="1"/>
          </p:cNvGraphicFramePr>
          <p:nvPr>
            <p:extLst>
              <p:ext uri="{D42A27DB-BD31-4B8C-83A1-F6EECF244321}">
                <p14:modId xmlns:p14="http://schemas.microsoft.com/office/powerpoint/2010/main" val="1669234596"/>
              </p:ext>
            </p:extLst>
          </p:nvPr>
        </p:nvGraphicFramePr>
        <p:xfrm>
          <a:off x="1066800" y="4489026"/>
          <a:ext cx="10190480" cy="1188720"/>
        </p:xfrm>
        <a:graphic>
          <a:graphicData uri="http://schemas.openxmlformats.org/drawingml/2006/table">
            <a:tbl>
              <a:tblPr firstRow="1" bandRow="1">
                <a:tableStyleId>{5C22544A-7EE6-4342-B048-85BDC9FD1C3A}</a:tableStyleId>
              </a:tblPr>
              <a:tblGrid>
                <a:gridCol w="10190480">
                  <a:extLst>
                    <a:ext uri="{9D8B030D-6E8A-4147-A177-3AD203B41FA5}">
                      <a16:colId xmlns:a16="http://schemas.microsoft.com/office/drawing/2014/main" val="4166377263"/>
                    </a:ext>
                  </a:extLst>
                </a:gridCol>
              </a:tblGrid>
              <a:tr h="370840">
                <a:tc>
                  <a:txBody>
                    <a:bodyPr/>
                    <a:lstStyle/>
                    <a:p>
                      <a:pPr algn="ctr"/>
                      <a:r>
                        <a:rPr lang="es-MX" sz="3600" dirty="0">
                          <a:latin typeface="Arial" panose="020B0604020202020204" pitchFamily="34" charset="0"/>
                          <a:cs typeface="Arial" panose="020B0604020202020204" pitchFamily="34" charset="0"/>
                        </a:rPr>
                        <a:t>MEJORAS LOCATIVAS SEDE CENTRAL ACUEDUCTO $ 30.000.000</a:t>
                      </a:r>
                      <a:endParaRPr lang="es-419" sz="3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82252693"/>
                  </a:ext>
                </a:extLst>
              </a:tr>
            </a:tbl>
          </a:graphicData>
        </a:graphic>
      </p:graphicFrame>
    </p:spTree>
    <p:extLst>
      <p:ext uri="{BB962C8B-B14F-4D97-AF65-F5344CB8AC3E}">
        <p14:creationId xmlns:p14="http://schemas.microsoft.com/office/powerpoint/2010/main" val="37955362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0352865-5538-4DED-9E13-06467CCA9600}"/>
              </a:ext>
            </a:extLst>
          </p:cNvPr>
          <p:cNvSpPr txBox="1"/>
          <p:nvPr/>
        </p:nvSpPr>
        <p:spPr>
          <a:xfrm>
            <a:off x="1775012" y="2474259"/>
            <a:ext cx="8731623" cy="1015663"/>
          </a:xfrm>
          <a:prstGeom prst="rect">
            <a:avLst/>
          </a:prstGeom>
          <a:noFill/>
        </p:spPr>
        <p:txBody>
          <a:bodyPr wrap="square" rtlCol="0">
            <a:spAutoFit/>
          </a:bodyPr>
          <a:lstStyle/>
          <a:p>
            <a:pPr algn="ctr"/>
            <a:r>
              <a:rPr lang="es-ES" sz="6000" b="1" dirty="0"/>
              <a:t>MUCHAS GRACIAS</a:t>
            </a:r>
            <a:endParaRPr lang="es-CO" sz="6000" b="1" dirty="0"/>
          </a:p>
        </p:txBody>
      </p:sp>
    </p:spTree>
    <p:extLst>
      <p:ext uri="{BB962C8B-B14F-4D97-AF65-F5344CB8AC3E}">
        <p14:creationId xmlns:p14="http://schemas.microsoft.com/office/powerpoint/2010/main" val="3778569201"/>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845</TotalTime>
  <Words>1540</Words>
  <Application>Microsoft Office PowerPoint</Application>
  <PresentationFormat>Panorámica</PresentationFormat>
  <Paragraphs>227</Paragraphs>
  <Slides>37</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37</vt:i4>
      </vt:variant>
    </vt:vector>
  </HeadingPairs>
  <TitlesOfParts>
    <vt:vector size="46" baseType="lpstr">
      <vt:lpstr>Arial</vt:lpstr>
      <vt:lpstr>Arial MT</vt:lpstr>
      <vt:lpstr>Calibri</vt:lpstr>
      <vt:lpstr>Calibri-Identity-H</vt:lpstr>
      <vt:lpstr>Gill Sans MT</vt:lpstr>
      <vt:lpstr>Symbol</vt:lpstr>
      <vt:lpstr>Times New Roman</vt:lpstr>
      <vt:lpstr>Wingdings</vt:lpstr>
      <vt:lpstr>Galería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Guillermo Zapata Zapata</dc:creator>
  <cp:lastModifiedBy>Juan Guillermo Zapata Zapata</cp:lastModifiedBy>
  <cp:revision>53</cp:revision>
  <dcterms:created xsi:type="dcterms:W3CDTF">2023-02-22T00:37:21Z</dcterms:created>
  <dcterms:modified xsi:type="dcterms:W3CDTF">2026-01-28T15:58:25Z</dcterms:modified>
</cp:coreProperties>
</file>